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579"/>
  </p:normalViewPr>
  <p:slideViewPr>
    <p:cSldViewPr>
      <p:cViewPr varScale="1">
        <p:scale>
          <a:sx n="86" d="100"/>
          <a:sy n="86" d="100"/>
        </p:scale>
        <p:origin x="186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10" name="Rätvinklig triangel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ubrik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sv-SE"/>
              <a:t>Klicka här för att ändra format</a:t>
            </a:r>
            <a:endParaRPr kumimoji="0" lang="en-US"/>
          </a:p>
        </p:txBody>
      </p:sp>
      <p:sp>
        <p:nvSpPr>
          <p:cNvPr id="17" name="Underrubrik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sv-SE"/>
              <a:t>Klicka här för att ändra format på underrubrik i bakgrunden</a:t>
            </a:r>
            <a:endParaRPr kumimoji="0" lang="en-US"/>
          </a:p>
        </p:txBody>
      </p:sp>
      <p:grpSp>
        <p:nvGrpSpPr>
          <p:cNvPr id="2" name="Grupp 1"/>
          <p:cNvGrpSpPr/>
          <p:nvPr/>
        </p:nvGrpSpPr>
        <p:grpSpPr>
          <a:xfrm>
            <a:off x="-3765" y="4953000"/>
            <a:ext cx="9147765" cy="1912088"/>
            <a:chOff x="-3765" y="4832896"/>
            <a:chExt cx="9147765" cy="2032192"/>
          </a:xfrm>
        </p:grpSpPr>
        <p:sp>
          <p:nvSpPr>
            <p:cNvPr id="7" name="Frihandsfigur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ihandsfigur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ihandsfigur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Rak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Platshållare för datum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5/15/18</a:t>
            </a:fld>
            <a:endParaRPr lang="en-US"/>
          </a:p>
        </p:txBody>
      </p:sp>
      <p:sp>
        <p:nvSpPr>
          <p:cNvPr id="19" name="Platshållare för sidfot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Platshållare för bildnumm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a:t>Klicka här för att ändra format</a:t>
            </a:r>
            <a:endParaRPr kumimoji="0" lang="en-US"/>
          </a:p>
        </p:txBody>
      </p:sp>
      <p:sp>
        <p:nvSpPr>
          <p:cNvPr id="3" name="Platshållare för lodrät text 2"/>
          <p:cNvSpPr>
            <a:spLocks noGrp="1"/>
          </p:cNvSpPr>
          <p:nvPr>
            <p:ph type="body" orient="vert" idx="1"/>
          </p:nvPr>
        </p:nvSpPr>
        <p:spPr>
          <a:xfrm>
            <a:off x="457200" y="1481329"/>
            <a:ext cx="8229600" cy="4386071"/>
          </a:xfrm>
        </p:spPr>
        <p:txBody>
          <a:bodyPr vert="eaVert"/>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4" name="Platshållare för datum 3"/>
          <p:cNvSpPr>
            <a:spLocks noGrp="1"/>
          </p:cNvSpPr>
          <p:nvPr>
            <p:ph type="dt" sz="half" idx="10"/>
          </p:nvPr>
        </p:nvSpPr>
        <p:spPr/>
        <p:txBody>
          <a:bodyPr/>
          <a:lstStyle/>
          <a:p>
            <a:fld id="{1D8BD707-D9CF-40AE-B4C6-C98DA3205C09}" type="datetimeFigureOut">
              <a:rPr lang="en-US" smtClean="0"/>
              <a:pPr/>
              <a:t>5/15/18</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44013" y="274640"/>
            <a:ext cx="1777470" cy="5592761"/>
          </a:xfrm>
        </p:spPr>
        <p:txBody>
          <a:bodyPr vert="eaVert"/>
          <a:lstStyle/>
          <a:p>
            <a:r>
              <a:rPr kumimoji="0" lang="sv-SE"/>
              <a:t>Klicka här för att ändra format</a:t>
            </a:r>
            <a:endParaRPr kumimoji="0" lang="en-US"/>
          </a:p>
        </p:txBody>
      </p:sp>
      <p:sp>
        <p:nvSpPr>
          <p:cNvPr id="3" name="Platshållare för lodrät text 2"/>
          <p:cNvSpPr>
            <a:spLocks noGrp="1"/>
          </p:cNvSpPr>
          <p:nvPr>
            <p:ph type="body" orient="vert" idx="1"/>
          </p:nvPr>
        </p:nvSpPr>
        <p:spPr>
          <a:xfrm>
            <a:off x="457200" y="274641"/>
            <a:ext cx="6324600" cy="5592760"/>
          </a:xfrm>
        </p:spPr>
        <p:txBody>
          <a:bodyPr vert="eaVert"/>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4" name="Platshållare för datum 3"/>
          <p:cNvSpPr>
            <a:spLocks noGrp="1"/>
          </p:cNvSpPr>
          <p:nvPr>
            <p:ph type="dt" sz="half" idx="10"/>
          </p:nvPr>
        </p:nvSpPr>
        <p:spPr/>
        <p:txBody>
          <a:bodyPr/>
          <a:lstStyle/>
          <a:p>
            <a:fld id="{1D8BD707-D9CF-40AE-B4C6-C98DA3205C09}" type="datetimeFigureOut">
              <a:rPr lang="en-US" smtClean="0"/>
              <a:pPr/>
              <a:t>5/15/18</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4" name="Platshållare för datum 3"/>
          <p:cNvSpPr>
            <a:spLocks noGrp="1"/>
          </p:cNvSpPr>
          <p:nvPr>
            <p:ph type="dt" sz="half" idx="10"/>
          </p:nvPr>
        </p:nvSpPr>
        <p:spPr/>
        <p:txBody>
          <a:bodyPr/>
          <a:lstStyle/>
          <a:p>
            <a:fld id="{1D8BD707-D9CF-40AE-B4C6-C98DA3205C09}" type="datetimeFigureOut">
              <a:rPr lang="en-US" smtClean="0"/>
              <a:pPr/>
              <a:t>5/15/18</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ubrik 6"/>
          <p:cNvSpPr>
            <a:spLocks noGrp="1"/>
          </p:cNvSpPr>
          <p:nvPr>
            <p:ph type="title"/>
          </p:nvPr>
        </p:nvSpPr>
        <p:spPr/>
        <p:txBody>
          <a:bodyPr rtlCol="0"/>
          <a:lstStyle/>
          <a:p>
            <a:r>
              <a:rPr kumimoji="0" lang="sv-SE"/>
              <a:t>Klicka här för att ändra format</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bg>
      <p:bgRef idx="1002">
        <a:schemeClr val="bg1"/>
      </p:bgRef>
    </p:bg>
    <p:spTree>
      <p:nvGrpSpPr>
        <p:cNvPr id="1" name=""/>
        <p:cNvGrpSpPr/>
        <p:nvPr/>
      </p:nvGrpSpPr>
      <p:grpSpPr>
        <a:xfrm>
          <a:off x="0" y="0"/>
          <a:ext cx="0" cy="0"/>
          <a:chOff x="0" y="0"/>
          <a:chExt cx="0" cy="0"/>
        </a:xfrm>
      </p:grpSpPr>
      <p:sp>
        <p:nvSpPr>
          <p:cNvPr id="2" name="Rubrik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sv-SE"/>
              <a:t>Klicka här för att ändra format</a:t>
            </a:r>
            <a:endParaRPr kumimoji="0" lang="en-US"/>
          </a:p>
        </p:txBody>
      </p:sp>
      <p:sp>
        <p:nvSpPr>
          <p:cNvPr id="3" name="Platshållare för text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sv-SE"/>
              <a:t>Klicka här för att ändra format på bakgrundstexten</a:t>
            </a:r>
          </a:p>
        </p:txBody>
      </p:sp>
      <p:sp>
        <p:nvSpPr>
          <p:cNvPr id="4" name="Platshållare för datum 3"/>
          <p:cNvSpPr>
            <a:spLocks noGrp="1"/>
          </p:cNvSpPr>
          <p:nvPr>
            <p:ph type="dt" sz="half" idx="10"/>
          </p:nvPr>
        </p:nvSpPr>
        <p:spPr/>
        <p:txBody>
          <a:bodyPr/>
          <a:lstStyle/>
          <a:p>
            <a:fld id="{1D8BD707-D9CF-40AE-B4C6-C98DA3205C09}" type="datetimeFigureOut">
              <a:rPr lang="en-US" smtClean="0"/>
              <a:pPr/>
              <a:t>5/15/18</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V-form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V-form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bg>
      <p:bgRef idx="1002">
        <a:schemeClr val="bg1"/>
      </p:bgRef>
    </p:bg>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4" name="Platshållare för innehåll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5" name="Platshållare för datum 4"/>
          <p:cNvSpPr>
            <a:spLocks noGrp="1"/>
          </p:cNvSpPr>
          <p:nvPr>
            <p:ph type="dt" sz="half" idx="10"/>
          </p:nvPr>
        </p:nvSpPr>
        <p:spPr/>
        <p:txBody>
          <a:bodyPr/>
          <a:lstStyle/>
          <a:p>
            <a:fld id="{1D8BD707-D9CF-40AE-B4C6-C98DA3205C09}" type="datetimeFigureOut">
              <a:rPr lang="en-US" smtClean="0"/>
              <a:pPr/>
              <a:t>5/15/18</a:t>
            </a:fld>
            <a:endParaRPr lang="en-US"/>
          </a:p>
        </p:txBody>
      </p:sp>
      <p:sp>
        <p:nvSpPr>
          <p:cNvPr id="6" name="Platshållare för sidfot 5"/>
          <p:cNvSpPr>
            <a:spLocks noGrp="1"/>
          </p:cNvSpPr>
          <p:nvPr>
            <p:ph type="ftr" sz="quarter" idx="11"/>
          </p:nvPr>
        </p:nvSpPr>
        <p:spPr/>
        <p:txBody>
          <a:bodyPr/>
          <a:lstStyle/>
          <a:p>
            <a:endParaRPr lang="en-US"/>
          </a:p>
        </p:txBody>
      </p:sp>
      <p:sp>
        <p:nvSpPr>
          <p:cNvPr id="7" name="Platshållare för bildnumm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ubrik 7"/>
          <p:cNvSpPr>
            <a:spLocks noGrp="1"/>
          </p:cNvSpPr>
          <p:nvPr>
            <p:ph type="title"/>
          </p:nvPr>
        </p:nvSpPr>
        <p:spPr/>
        <p:txBody>
          <a:bodyPr rtlCol="0"/>
          <a:lstStyle/>
          <a:p>
            <a:r>
              <a:rPr kumimoji="0" lang="sv-SE"/>
              <a:t>Klicka här för att ändra format</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Jämförelse">
    <p:bg>
      <p:bgRef idx="1003">
        <a:schemeClr val="bg1"/>
      </p:bgRef>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8229600" cy="1143000"/>
          </a:xfrm>
        </p:spPr>
        <p:txBody>
          <a:bodyPr anchor="ctr"/>
          <a:lstStyle>
            <a:lvl1pPr>
              <a:defRPr/>
            </a:lvl1pPr>
            <a:extLst/>
          </a:lstStyle>
          <a:p>
            <a:r>
              <a:rPr kumimoji="0" lang="sv-SE"/>
              <a:t>Klicka här för att ändra format</a:t>
            </a:r>
            <a:endParaRPr kumimoji="0" lang="en-US"/>
          </a:p>
        </p:txBody>
      </p:sp>
      <p:sp>
        <p:nvSpPr>
          <p:cNvPr id="3" name="Platshållare för text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sv-SE"/>
              <a:t>Klicka här för att ändra format på bakgrundstexten</a:t>
            </a:r>
          </a:p>
        </p:txBody>
      </p:sp>
      <p:sp>
        <p:nvSpPr>
          <p:cNvPr id="4" name="Platshållare för text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sv-SE"/>
              <a:t>Klicka här för att ändra format på bakgrundstexten</a:t>
            </a:r>
          </a:p>
        </p:txBody>
      </p:sp>
      <p:sp>
        <p:nvSpPr>
          <p:cNvPr id="5" name="Platshållare för innehåll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6" name="Platshållare för innehåll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7" name="Platshållare för datum 6"/>
          <p:cNvSpPr>
            <a:spLocks noGrp="1"/>
          </p:cNvSpPr>
          <p:nvPr>
            <p:ph type="dt" sz="half" idx="10"/>
          </p:nvPr>
        </p:nvSpPr>
        <p:spPr/>
        <p:txBody>
          <a:bodyPr/>
          <a:lstStyle/>
          <a:p>
            <a:fld id="{1D8BD707-D9CF-40AE-B4C6-C98DA3205C09}" type="datetimeFigureOut">
              <a:rPr lang="en-US" smtClean="0"/>
              <a:pPr/>
              <a:t>5/15/18</a:t>
            </a:fld>
            <a:endParaRPr lang="en-US"/>
          </a:p>
        </p:txBody>
      </p:sp>
      <p:sp>
        <p:nvSpPr>
          <p:cNvPr id="8" name="Platshållare för sidfot 7"/>
          <p:cNvSpPr>
            <a:spLocks noGrp="1"/>
          </p:cNvSpPr>
          <p:nvPr>
            <p:ph type="ftr" sz="quarter" idx="11"/>
          </p:nvPr>
        </p:nvSpPr>
        <p:spPr/>
        <p:txBody>
          <a:bodyPr/>
          <a:lstStyle/>
          <a:p>
            <a:endParaRPr lang="en-US"/>
          </a:p>
        </p:txBody>
      </p:sp>
      <p:sp>
        <p:nvSpPr>
          <p:cNvPr id="9" name="Platshållare för bildnummer 8"/>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bg>
      <p:bgRef idx="1002">
        <a:schemeClr val="bg1"/>
      </p:bgRef>
    </p:bg>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1D8BD707-D9CF-40AE-B4C6-C98DA3205C09}" type="datetimeFigureOut">
              <a:rPr lang="en-US" smtClean="0"/>
              <a:pPr/>
              <a:t>5/15/18</a:t>
            </a:fld>
            <a:endParaRPr lang="en-US"/>
          </a:p>
        </p:txBody>
      </p:sp>
      <p:sp>
        <p:nvSpPr>
          <p:cNvPr id="4" name="Platshållare för sidfot 3"/>
          <p:cNvSpPr>
            <a:spLocks noGrp="1"/>
          </p:cNvSpPr>
          <p:nvPr>
            <p:ph type="ftr" sz="quarter" idx="11"/>
          </p:nvPr>
        </p:nvSpPr>
        <p:spPr/>
        <p:txBody>
          <a:bodyPr/>
          <a:lstStyle/>
          <a:p>
            <a:endParaRPr lang="en-US"/>
          </a:p>
        </p:txBody>
      </p:sp>
      <p:sp>
        <p:nvSpPr>
          <p:cNvPr id="5" name="Platshållare för bildnumm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Rubrik 5"/>
          <p:cNvSpPr>
            <a:spLocks noGrp="1"/>
          </p:cNvSpPr>
          <p:nvPr>
            <p:ph type="title"/>
          </p:nvPr>
        </p:nvSpPr>
        <p:spPr/>
        <p:txBody>
          <a:bodyPr rtlCol="0"/>
          <a:lstStyle/>
          <a:p>
            <a:r>
              <a:rPr kumimoji="0" lang="sv-SE"/>
              <a:t>Klicka här för att ändra format</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D8BD707-D9CF-40AE-B4C6-C98DA3205C09}" type="datetimeFigureOut">
              <a:rPr lang="en-US" smtClean="0"/>
              <a:pPr/>
              <a:t>5/15/18</a:t>
            </a:fld>
            <a:endParaRPr lang="en-US"/>
          </a:p>
        </p:txBody>
      </p:sp>
      <p:sp>
        <p:nvSpPr>
          <p:cNvPr id="3" name="Platshållare för sidfot 2"/>
          <p:cNvSpPr>
            <a:spLocks noGrp="1"/>
          </p:cNvSpPr>
          <p:nvPr>
            <p:ph type="ftr" sz="quarter" idx="11"/>
          </p:nvPr>
        </p:nvSpPr>
        <p:spPr/>
        <p:txBody>
          <a:bodyPr/>
          <a:lstStyle/>
          <a:p>
            <a:endParaRPr lang="en-US"/>
          </a:p>
        </p:txBody>
      </p:sp>
      <p:sp>
        <p:nvSpPr>
          <p:cNvPr id="4" name="Platshållare för bildnumm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ehåll med bildtext">
    <p:bg>
      <p:bgRef idx="1003">
        <a:schemeClr val="bg1"/>
      </p:bgRef>
    </p:bg>
    <p:spTree>
      <p:nvGrpSpPr>
        <p:cNvPr id="1" name=""/>
        <p:cNvGrpSpPr/>
        <p:nvPr/>
      </p:nvGrpSpPr>
      <p:grpSpPr>
        <a:xfrm>
          <a:off x="0" y="0"/>
          <a:ext cx="0" cy="0"/>
          <a:chOff x="0" y="0"/>
          <a:chExt cx="0" cy="0"/>
        </a:xfrm>
      </p:grpSpPr>
      <p:sp>
        <p:nvSpPr>
          <p:cNvPr id="2" name="Rubrik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sv-SE"/>
              <a:t>Klicka här för att ändra format</a:t>
            </a:r>
            <a:endParaRPr kumimoji="0" lang="en-US"/>
          </a:p>
        </p:txBody>
      </p:sp>
      <p:sp>
        <p:nvSpPr>
          <p:cNvPr id="3" name="Platshållare för text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sv-SE"/>
              <a:t>Klicka här för att ändra format på bakgrundstexten</a:t>
            </a:r>
          </a:p>
        </p:txBody>
      </p:sp>
      <p:sp>
        <p:nvSpPr>
          <p:cNvPr id="4" name="Platshållare för innehåll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5" name="Platshållare för datum 4"/>
          <p:cNvSpPr>
            <a:spLocks noGrp="1"/>
          </p:cNvSpPr>
          <p:nvPr>
            <p:ph type="dt" sz="half" idx="10"/>
          </p:nvPr>
        </p:nvSpPr>
        <p:spPr>
          <a:xfrm>
            <a:off x="6727032" y="6407944"/>
            <a:ext cx="1920240" cy="365760"/>
          </a:xfrm>
        </p:spPr>
        <p:txBody>
          <a:bodyPr/>
          <a:lstStyle/>
          <a:p>
            <a:fld id="{1D8BD707-D9CF-40AE-B4C6-C98DA3205C09}" type="datetimeFigureOut">
              <a:rPr lang="en-US" smtClean="0"/>
              <a:pPr/>
              <a:t>5/15/18</a:t>
            </a:fld>
            <a:endParaRPr lang="en-US"/>
          </a:p>
        </p:txBody>
      </p:sp>
      <p:sp>
        <p:nvSpPr>
          <p:cNvPr id="6" name="Platshållare för sidfot 5"/>
          <p:cNvSpPr>
            <a:spLocks noGrp="1"/>
          </p:cNvSpPr>
          <p:nvPr>
            <p:ph type="ftr" sz="quarter" idx="11"/>
          </p:nvPr>
        </p:nvSpPr>
        <p:spPr/>
        <p:txBody>
          <a:bodyPr/>
          <a:lstStyle/>
          <a:p>
            <a:endParaRPr lang="en-US"/>
          </a:p>
        </p:txBody>
      </p:sp>
      <p:sp>
        <p:nvSpPr>
          <p:cNvPr id="7" name="Platshållare för bildnummer 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bg>
      <p:bgRef idx="1002">
        <a:schemeClr val="bg1"/>
      </p:bgRef>
    </p:bg>
    <p:spTree>
      <p:nvGrpSpPr>
        <p:cNvPr id="1" name=""/>
        <p:cNvGrpSpPr/>
        <p:nvPr/>
      </p:nvGrpSpPr>
      <p:grpSpPr>
        <a:xfrm>
          <a:off x="0" y="0"/>
          <a:ext cx="0" cy="0"/>
          <a:chOff x="0" y="0"/>
          <a:chExt cx="0" cy="0"/>
        </a:xfrm>
      </p:grpSpPr>
      <p:sp>
        <p:nvSpPr>
          <p:cNvPr id="4" name="Platshållare för text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sv-SE"/>
              <a:t>Klicka här för att ändra format på bakgrundstexten</a:t>
            </a:r>
          </a:p>
        </p:txBody>
      </p:sp>
      <p:sp>
        <p:nvSpPr>
          <p:cNvPr id="3" name="Platshållare för bild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sv-SE"/>
              <a:t>Klicka på ikonen för att lägga till en bild</a:t>
            </a:r>
            <a:endParaRPr kumimoji="0" lang="en-US" dirty="0"/>
          </a:p>
        </p:txBody>
      </p:sp>
      <p:sp>
        <p:nvSpPr>
          <p:cNvPr id="5" name="Platshållare för datum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5/15/18</a:t>
            </a:fld>
            <a:endParaRPr lang="en-US"/>
          </a:p>
        </p:txBody>
      </p:sp>
      <p:sp>
        <p:nvSpPr>
          <p:cNvPr id="6" name="Platshållare för sidfot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Platshållare för bildnumm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Rubrik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sv-SE"/>
              <a:t>Klicka här för att ändra format</a:t>
            </a:r>
            <a:endParaRPr kumimoji="0" lang="en-US"/>
          </a:p>
        </p:txBody>
      </p:sp>
      <p:sp>
        <p:nvSpPr>
          <p:cNvPr id="8" name="Frihandsfigur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ihandsfigur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ätvinklig triangel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Rak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V-form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V-form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ihandsfigur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ihandsfigur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ätvinklig triangel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Rak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Platshållare för rubrik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sv-SE"/>
              <a:t>Klicka här för att ändra format</a:t>
            </a:r>
            <a:endParaRPr kumimoji="0" lang="en-US"/>
          </a:p>
        </p:txBody>
      </p:sp>
      <p:sp>
        <p:nvSpPr>
          <p:cNvPr id="30" name="Platshållare för text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sv-SE"/>
              <a:t>Klicka här för att ändra format på bakgrundstexten</a:t>
            </a:r>
          </a:p>
          <a:p>
            <a:pPr lvl="1" eaLnBrk="1" latinLnBrk="0" hangingPunct="1"/>
            <a:r>
              <a:rPr kumimoji="0" lang="sv-SE"/>
              <a:t>Nivå två</a:t>
            </a:r>
          </a:p>
          <a:p>
            <a:pPr lvl="2" eaLnBrk="1" latinLnBrk="0" hangingPunct="1"/>
            <a:r>
              <a:rPr kumimoji="0" lang="sv-SE"/>
              <a:t>Nivå tre</a:t>
            </a:r>
          </a:p>
          <a:p>
            <a:pPr lvl="3" eaLnBrk="1" latinLnBrk="0" hangingPunct="1"/>
            <a:r>
              <a:rPr kumimoji="0" lang="sv-SE"/>
              <a:t>Nivå fyra</a:t>
            </a:r>
          </a:p>
          <a:p>
            <a:pPr lvl="4" eaLnBrk="1" latinLnBrk="0" hangingPunct="1"/>
            <a:r>
              <a:rPr kumimoji="0" lang="sv-SE"/>
              <a:t>Nivå fem</a:t>
            </a:r>
            <a:endParaRPr kumimoji="0" lang="en-US"/>
          </a:p>
        </p:txBody>
      </p:sp>
      <p:sp>
        <p:nvSpPr>
          <p:cNvPr id="10" name="Platshållare för datum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5/15/18</a:t>
            </a:fld>
            <a:endParaRPr lang="en-US"/>
          </a:p>
        </p:txBody>
      </p:sp>
      <p:sp>
        <p:nvSpPr>
          <p:cNvPr id="22" name="Platshållare för sidfot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Platshållare för bildnumm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pPr algn="ctr"/>
            <a:r>
              <a:rPr lang="sv-SE" dirty="0"/>
              <a:t>Riksdagen</a:t>
            </a:r>
          </a:p>
        </p:txBody>
      </p:sp>
      <p:sp>
        <p:nvSpPr>
          <p:cNvPr id="3" name="Underrubrik 2"/>
          <p:cNvSpPr>
            <a:spLocks noGrp="1"/>
          </p:cNvSpPr>
          <p:nvPr>
            <p:ph type="subTitle" idx="1"/>
          </p:nvPr>
        </p:nvSpPr>
        <p:spPr/>
        <p:txBody>
          <a:bodyPr/>
          <a:lstStyle/>
          <a:p>
            <a:pPr algn="ctr"/>
            <a:endParaRPr lang="sv-SE" dirty="0"/>
          </a:p>
        </p:txBody>
      </p:sp>
      <p:pic>
        <p:nvPicPr>
          <p:cNvPr id="4" name="Bildobjekt 3">
            <a:extLst>
              <a:ext uri="{FF2B5EF4-FFF2-40B4-BE49-F238E27FC236}">
                <a16:creationId xmlns:a16="http://schemas.microsoft.com/office/drawing/2014/main" id="{8A7129D7-E0BC-F441-A06E-9BF4CB518A32}"/>
              </a:ext>
            </a:extLst>
          </p:cNvPr>
          <p:cNvPicPr/>
          <p:nvPr/>
        </p:nvPicPr>
        <p:blipFill>
          <a:blip r:embed="rId2">
            <a:extLst>
              <a:ext uri="{28A0092B-C50C-407E-A947-70E740481C1C}">
                <a14:useLocalDpi xmlns:a14="http://schemas.microsoft.com/office/drawing/2010/main" val="0"/>
              </a:ext>
            </a:extLst>
          </a:blip>
          <a:stretch>
            <a:fillRect/>
          </a:stretch>
        </p:blipFill>
        <p:spPr>
          <a:xfrm>
            <a:off x="7740352" y="188640"/>
            <a:ext cx="1224136" cy="504056"/>
          </a:xfrm>
          <a:prstGeom prst="rect">
            <a:avLst/>
          </a:prstGeom>
        </p:spPr>
      </p:pic>
    </p:spTree>
    <p:extLst>
      <p:ext uri="{BB962C8B-B14F-4D97-AF65-F5344CB8AC3E}">
        <p14:creationId xmlns:p14="http://schemas.microsoft.com/office/powerpoint/2010/main" val="2512062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fontScale="85000" lnSpcReduction="10000"/>
          </a:bodyPr>
          <a:lstStyle/>
          <a:p>
            <a:pPr fontAlgn="base"/>
            <a:r>
              <a:rPr lang="sv-SE" dirty="0"/>
              <a:t>Justitieombudsmännen (JO) ska skydda varje människas rätt att bli behandlad enligt lagen av myndigheterna. JO är en myndighet under riksdagen.</a:t>
            </a:r>
          </a:p>
          <a:p>
            <a:pPr fontAlgn="base"/>
            <a:endParaRPr lang="sv-SE" dirty="0"/>
          </a:p>
          <a:p>
            <a:pPr fontAlgn="base"/>
            <a:r>
              <a:rPr lang="sv-SE" dirty="0"/>
              <a:t>Riksrevisionen ska för medborgarnas räkning granska vad statens pengar går till och hur effektivt de används. Riksrevisionen är en myndighet under riksdagen.</a:t>
            </a:r>
          </a:p>
          <a:p>
            <a:pPr fontAlgn="base"/>
            <a:endParaRPr lang="sv-SE" dirty="0"/>
          </a:p>
          <a:p>
            <a:pPr fontAlgn="base"/>
            <a:r>
              <a:rPr lang="sv-SE" dirty="0"/>
              <a:t>Riksdagens kontroll ska bidra till att regeringen och myndigheterna följer lagarna, arbetar effektivt och att medborgarna känner förtroende för den offentliga makten</a:t>
            </a:r>
          </a:p>
          <a:p>
            <a:endParaRPr lang="sv-SE" dirty="0"/>
          </a:p>
          <a:p>
            <a:endParaRPr lang="sv-SE" dirty="0"/>
          </a:p>
        </p:txBody>
      </p:sp>
      <p:sp>
        <p:nvSpPr>
          <p:cNvPr id="3" name="Rubrik 2"/>
          <p:cNvSpPr>
            <a:spLocks noGrp="1"/>
          </p:cNvSpPr>
          <p:nvPr>
            <p:ph type="title"/>
          </p:nvPr>
        </p:nvSpPr>
        <p:spPr/>
        <p:txBody>
          <a:bodyPr/>
          <a:lstStyle/>
          <a:p>
            <a:r>
              <a:rPr lang="sv-SE" dirty="0"/>
              <a:t>Kontrollera regeringen</a:t>
            </a:r>
          </a:p>
        </p:txBody>
      </p:sp>
      <p:pic>
        <p:nvPicPr>
          <p:cNvPr id="4" name="Bildobjekt 3">
            <a:extLst>
              <a:ext uri="{FF2B5EF4-FFF2-40B4-BE49-F238E27FC236}">
                <a16:creationId xmlns:a16="http://schemas.microsoft.com/office/drawing/2014/main" id="{694D73CA-7FCD-5A49-8341-B93BA3381C33}"/>
              </a:ext>
            </a:extLst>
          </p:cNvPr>
          <p:cNvPicPr/>
          <p:nvPr/>
        </p:nvPicPr>
        <p:blipFill>
          <a:blip r:embed="rId2">
            <a:extLst>
              <a:ext uri="{28A0092B-C50C-407E-A947-70E740481C1C}">
                <a14:useLocalDpi xmlns:a14="http://schemas.microsoft.com/office/drawing/2010/main" val="0"/>
              </a:ext>
            </a:extLst>
          </a:blip>
          <a:stretch>
            <a:fillRect/>
          </a:stretch>
        </p:blipFill>
        <p:spPr>
          <a:xfrm>
            <a:off x="7740352" y="188640"/>
            <a:ext cx="1224136" cy="504056"/>
          </a:xfrm>
          <a:prstGeom prst="rect">
            <a:avLst/>
          </a:prstGeom>
        </p:spPr>
      </p:pic>
    </p:spTree>
    <p:extLst>
      <p:ext uri="{BB962C8B-B14F-4D97-AF65-F5344CB8AC3E}">
        <p14:creationId xmlns:p14="http://schemas.microsoft.com/office/powerpoint/2010/main" val="1773103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lnSpcReduction="10000"/>
          </a:bodyPr>
          <a:lstStyle/>
          <a:p>
            <a:r>
              <a:rPr lang="sv-SE" dirty="0"/>
              <a:t>Sverige är medlem i Europeiska unionen, EU. Det innebär att riksdagen inte är ensam om att fatta beslut om lagar som ska gälla i Sverige. Det gör också EU:s institutioner. </a:t>
            </a:r>
          </a:p>
          <a:p>
            <a:endParaRPr lang="sv-SE" dirty="0"/>
          </a:p>
          <a:p>
            <a:r>
              <a:rPr lang="sv-SE" dirty="0"/>
              <a:t>Regeringen företräder Sverige i EU. Regeringen samråder med riksdagen om vilken linje som Sverige ska driva i EU. Riksdagens och regeringens arbete med EU-frågor bedrivs på olika sätt i kammare, utskott och EU-nämnd.</a:t>
            </a:r>
          </a:p>
        </p:txBody>
      </p:sp>
      <p:sp>
        <p:nvSpPr>
          <p:cNvPr id="3" name="Rubrik 2"/>
          <p:cNvSpPr>
            <a:spLocks noGrp="1"/>
          </p:cNvSpPr>
          <p:nvPr>
            <p:ph type="title"/>
          </p:nvPr>
        </p:nvSpPr>
        <p:spPr/>
        <p:txBody>
          <a:bodyPr/>
          <a:lstStyle/>
          <a:p>
            <a:r>
              <a:rPr lang="sv-SE" dirty="0"/>
              <a:t>EU frågor</a:t>
            </a:r>
          </a:p>
        </p:txBody>
      </p:sp>
      <p:pic>
        <p:nvPicPr>
          <p:cNvPr id="8194" name="Picture 2" descr="http://t3.gstatic.com/images?q=tbn:ANd9GcTkychjDmnxHio8w8XfmkInbjrQYD-KYIBI8oRGFPX7fOyqphK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136" y="94512"/>
            <a:ext cx="1914525" cy="1297389"/>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4">
            <a:extLst>
              <a:ext uri="{FF2B5EF4-FFF2-40B4-BE49-F238E27FC236}">
                <a16:creationId xmlns:a16="http://schemas.microsoft.com/office/drawing/2014/main" id="{7A7FFE78-FDD3-F443-B23A-F9897E93F224}"/>
              </a:ext>
            </a:extLst>
          </p:cNvPr>
          <p:cNvPicPr/>
          <p:nvPr/>
        </p:nvPicPr>
        <p:blipFill>
          <a:blip r:embed="rId3">
            <a:extLst>
              <a:ext uri="{28A0092B-C50C-407E-A947-70E740481C1C}">
                <a14:useLocalDpi xmlns:a14="http://schemas.microsoft.com/office/drawing/2010/main" val="0"/>
              </a:ext>
            </a:extLst>
          </a:blip>
          <a:stretch>
            <a:fillRect/>
          </a:stretch>
        </p:blipFill>
        <p:spPr>
          <a:xfrm>
            <a:off x="7740352" y="188640"/>
            <a:ext cx="1224136" cy="504056"/>
          </a:xfrm>
          <a:prstGeom prst="rect">
            <a:avLst/>
          </a:prstGeom>
        </p:spPr>
      </p:pic>
    </p:spTree>
    <p:extLst>
      <p:ext uri="{BB962C8B-B14F-4D97-AF65-F5344CB8AC3E}">
        <p14:creationId xmlns:p14="http://schemas.microsoft.com/office/powerpoint/2010/main" val="3663594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lnSpcReduction="10000"/>
          </a:bodyPr>
          <a:lstStyle/>
          <a:p>
            <a:r>
              <a:rPr lang="sv-SE" dirty="0"/>
              <a:t>En av riksdagens uppgifter är att tillsammans med regeringen forma den svenska utrikespolitiken. I utrikesnämnden diskuterar och samråder regeringen med riksdagen om utrikespolitiken. </a:t>
            </a:r>
          </a:p>
          <a:p>
            <a:endParaRPr lang="sv-SE" dirty="0"/>
          </a:p>
          <a:p>
            <a:r>
              <a:rPr lang="sv-SE" dirty="0"/>
              <a:t>Utrikespolitiska beslut som riksdagen fattar är bland annat till vilka länder som Sverige ska skicka fredsbevarande styrkor och hur stor andel av bruttonationalinkomsten (BNI) som ska gå till biståndet.</a:t>
            </a:r>
          </a:p>
        </p:txBody>
      </p:sp>
      <p:sp>
        <p:nvSpPr>
          <p:cNvPr id="3" name="Rubrik 2"/>
          <p:cNvSpPr>
            <a:spLocks noGrp="1"/>
          </p:cNvSpPr>
          <p:nvPr>
            <p:ph type="title"/>
          </p:nvPr>
        </p:nvSpPr>
        <p:spPr/>
        <p:txBody>
          <a:bodyPr/>
          <a:lstStyle/>
          <a:p>
            <a:r>
              <a:rPr lang="sv-SE" dirty="0"/>
              <a:t>Utrikespolitiken</a:t>
            </a:r>
          </a:p>
        </p:txBody>
      </p:sp>
      <p:pic>
        <p:nvPicPr>
          <p:cNvPr id="7170" name="Picture 2" descr="http://t0.gstatic.com/images?q=tbn:ANd9GcTvCq36h-MksA0DBiexAMxGYEbp4RyLQ1c6194id-Eib0I4TYm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5867399"/>
            <a:ext cx="4267200" cy="990601"/>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4">
            <a:extLst>
              <a:ext uri="{FF2B5EF4-FFF2-40B4-BE49-F238E27FC236}">
                <a16:creationId xmlns:a16="http://schemas.microsoft.com/office/drawing/2014/main" id="{54F15D16-C601-F740-AA8C-46D1E86A2270}"/>
              </a:ext>
            </a:extLst>
          </p:cNvPr>
          <p:cNvPicPr/>
          <p:nvPr/>
        </p:nvPicPr>
        <p:blipFill>
          <a:blip r:embed="rId3">
            <a:extLst>
              <a:ext uri="{28A0092B-C50C-407E-A947-70E740481C1C}">
                <a14:useLocalDpi xmlns:a14="http://schemas.microsoft.com/office/drawing/2010/main" val="0"/>
              </a:ext>
            </a:extLst>
          </a:blip>
          <a:stretch>
            <a:fillRect/>
          </a:stretch>
        </p:blipFill>
        <p:spPr>
          <a:xfrm>
            <a:off x="7740352" y="188640"/>
            <a:ext cx="1224136" cy="504056"/>
          </a:xfrm>
          <a:prstGeom prst="rect">
            <a:avLst/>
          </a:prstGeom>
        </p:spPr>
      </p:pic>
    </p:spTree>
    <p:extLst>
      <p:ext uri="{BB962C8B-B14F-4D97-AF65-F5344CB8AC3E}">
        <p14:creationId xmlns:p14="http://schemas.microsoft.com/office/powerpoint/2010/main" val="328268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fontScale="85000" lnSpcReduction="20000"/>
          </a:bodyPr>
          <a:lstStyle/>
          <a:p>
            <a:r>
              <a:rPr lang="sv-SE" dirty="0"/>
              <a:t>Vi måste jobba vidare med guideboken.</a:t>
            </a:r>
          </a:p>
          <a:p>
            <a:r>
              <a:rPr lang="sv-SE" dirty="0"/>
              <a:t>Nu vill jag att du beskriver något av följande:</a:t>
            </a:r>
          </a:p>
          <a:p>
            <a:r>
              <a:rPr lang="sv-SE" dirty="0"/>
              <a:t>Rita gärna eller försök hitta en bild, men se till att du förstår och kan!</a:t>
            </a:r>
          </a:p>
          <a:p>
            <a:endParaRPr lang="sv-SE" dirty="0"/>
          </a:p>
          <a:p>
            <a:r>
              <a:rPr lang="sv-SE" i="1" dirty="0"/>
              <a:t>Utrednings väg till lag</a:t>
            </a:r>
            <a:r>
              <a:rPr lang="sv-SE" dirty="0"/>
              <a:t>, hur går det till?</a:t>
            </a:r>
          </a:p>
          <a:p>
            <a:pPr algn="ctr"/>
            <a:r>
              <a:rPr lang="sv-SE" i="1" dirty="0"/>
              <a:t>Eller</a:t>
            </a:r>
          </a:p>
          <a:p>
            <a:r>
              <a:rPr lang="sv-SE" i="1" dirty="0"/>
              <a:t>Från förslag till beslut!</a:t>
            </a:r>
          </a:p>
          <a:p>
            <a:endParaRPr lang="sv-SE" dirty="0"/>
          </a:p>
          <a:p>
            <a:r>
              <a:rPr lang="sv-SE" dirty="0"/>
              <a:t>Använd och se till att du får med dessa ord:</a:t>
            </a:r>
          </a:p>
          <a:p>
            <a:r>
              <a:rPr lang="sv-SE" i="1" dirty="0"/>
              <a:t>Regering, Riksdag, Motion, Proposition, Utskottsinitiativ, Bordläggning, Remissinstans, Utskott, Riksdagsgrupp/Partigrupp, Betänkande/Reservation. </a:t>
            </a:r>
          </a:p>
        </p:txBody>
      </p:sp>
      <p:sp>
        <p:nvSpPr>
          <p:cNvPr id="3" name="Rubrik 2"/>
          <p:cNvSpPr>
            <a:spLocks noGrp="1"/>
          </p:cNvSpPr>
          <p:nvPr>
            <p:ph type="title"/>
          </p:nvPr>
        </p:nvSpPr>
        <p:spPr/>
        <p:txBody>
          <a:bodyPr/>
          <a:lstStyle/>
          <a:p>
            <a:r>
              <a:rPr lang="sv-SE" dirty="0"/>
              <a:t>Uppgift!</a:t>
            </a:r>
          </a:p>
        </p:txBody>
      </p:sp>
      <p:pic>
        <p:nvPicPr>
          <p:cNvPr id="4" name="Bildobjekt 3">
            <a:extLst>
              <a:ext uri="{FF2B5EF4-FFF2-40B4-BE49-F238E27FC236}">
                <a16:creationId xmlns:a16="http://schemas.microsoft.com/office/drawing/2014/main" id="{C68D7535-4FD2-534D-81E8-89E666393C59}"/>
              </a:ext>
            </a:extLst>
          </p:cNvPr>
          <p:cNvPicPr/>
          <p:nvPr/>
        </p:nvPicPr>
        <p:blipFill>
          <a:blip r:embed="rId2">
            <a:extLst>
              <a:ext uri="{28A0092B-C50C-407E-A947-70E740481C1C}">
                <a14:useLocalDpi xmlns:a14="http://schemas.microsoft.com/office/drawing/2010/main" val="0"/>
              </a:ext>
            </a:extLst>
          </a:blip>
          <a:stretch>
            <a:fillRect/>
          </a:stretch>
        </p:blipFill>
        <p:spPr>
          <a:xfrm>
            <a:off x="7740352" y="188640"/>
            <a:ext cx="1224136" cy="504056"/>
          </a:xfrm>
          <a:prstGeom prst="rect">
            <a:avLst/>
          </a:prstGeom>
        </p:spPr>
      </p:pic>
    </p:spTree>
    <p:extLst>
      <p:ext uri="{BB962C8B-B14F-4D97-AF65-F5344CB8AC3E}">
        <p14:creationId xmlns:p14="http://schemas.microsoft.com/office/powerpoint/2010/main" val="3177996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endParaRPr lang="sv-SE"/>
          </a:p>
        </p:txBody>
      </p:sp>
      <p:sp>
        <p:nvSpPr>
          <p:cNvPr id="3" name="Rubrik 2"/>
          <p:cNvSpPr>
            <a:spLocks noGrp="1"/>
          </p:cNvSpPr>
          <p:nvPr>
            <p:ph type="title"/>
          </p:nvPr>
        </p:nvSpPr>
        <p:spPr/>
        <p:txBody>
          <a:bodyPr/>
          <a:lstStyle/>
          <a:p>
            <a:endParaRPr lang="sv-SE"/>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9329" t="19489" r="28596" b="6413"/>
          <a:stretch>
            <a:fillRect/>
          </a:stretch>
        </p:blipFill>
        <p:spPr bwMode="auto">
          <a:xfrm>
            <a:off x="1692275" y="-55563"/>
            <a:ext cx="5233988"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4">
            <a:extLst>
              <a:ext uri="{FF2B5EF4-FFF2-40B4-BE49-F238E27FC236}">
                <a16:creationId xmlns:a16="http://schemas.microsoft.com/office/drawing/2014/main" id="{8946E747-5988-3A4F-91F7-252CA9C1BD02}"/>
              </a:ext>
            </a:extLst>
          </p:cNvPr>
          <p:cNvPicPr/>
          <p:nvPr/>
        </p:nvPicPr>
        <p:blipFill>
          <a:blip r:embed="rId3">
            <a:extLst>
              <a:ext uri="{28A0092B-C50C-407E-A947-70E740481C1C}">
                <a14:useLocalDpi xmlns:a14="http://schemas.microsoft.com/office/drawing/2010/main" val="0"/>
              </a:ext>
            </a:extLst>
          </a:blip>
          <a:stretch>
            <a:fillRect/>
          </a:stretch>
        </p:blipFill>
        <p:spPr>
          <a:xfrm>
            <a:off x="7740352" y="188640"/>
            <a:ext cx="1224136" cy="504056"/>
          </a:xfrm>
          <a:prstGeom prst="rect">
            <a:avLst/>
          </a:prstGeom>
        </p:spPr>
      </p:pic>
    </p:spTree>
    <p:extLst>
      <p:ext uri="{BB962C8B-B14F-4D97-AF65-F5344CB8AC3E}">
        <p14:creationId xmlns:p14="http://schemas.microsoft.com/office/powerpoint/2010/main" val="3659026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661554" y="1494581"/>
            <a:ext cx="8229600" cy="4525963"/>
          </a:xfrm>
        </p:spPr>
        <p:txBody>
          <a:bodyPr/>
          <a:lstStyle/>
          <a:p>
            <a:endParaRPr lang="sv-SE" dirty="0"/>
          </a:p>
        </p:txBody>
      </p:sp>
      <p:sp>
        <p:nvSpPr>
          <p:cNvPr id="3" name="Rubrik 2"/>
          <p:cNvSpPr>
            <a:spLocks noGrp="1"/>
          </p:cNvSpPr>
          <p:nvPr>
            <p:ph type="title"/>
          </p:nvPr>
        </p:nvSpPr>
        <p:spPr/>
        <p:txBody>
          <a:bodyPr/>
          <a:lstStyle/>
          <a:p>
            <a:r>
              <a:rPr lang="sv-SE" dirty="0"/>
              <a:t>Från förslag till beslut</a:t>
            </a:r>
          </a:p>
        </p:txBody>
      </p:sp>
      <p:sp>
        <p:nvSpPr>
          <p:cNvPr id="4" name="Rektangel 3"/>
          <p:cNvSpPr/>
          <p:nvPr/>
        </p:nvSpPr>
        <p:spPr>
          <a:xfrm>
            <a:off x="1828800" y="2590800"/>
            <a:ext cx="1600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Plenisal</a:t>
            </a:r>
          </a:p>
          <a:p>
            <a:pPr algn="ctr"/>
            <a:r>
              <a:rPr lang="sv-SE" dirty="0"/>
              <a:t>Kammare</a:t>
            </a:r>
          </a:p>
        </p:txBody>
      </p:sp>
      <p:sp>
        <p:nvSpPr>
          <p:cNvPr id="5" name="textruta 4"/>
          <p:cNvSpPr txBox="1"/>
          <p:nvPr/>
        </p:nvSpPr>
        <p:spPr>
          <a:xfrm>
            <a:off x="661554" y="1600200"/>
            <a:ext cx="1967345" cy="369332"/>
          </a:xfrm>
          <a:prstGeom prst="rect">
            <a:avLst/>
          </a:prstGeom>
          <a:noFill/>
        </p:spPr>
        <p:txBody>
          <a:bodyPr wrap="square" rtlCol="0">
            <a:spAutoFit/>
          </a:bodyPr>
          <a:lstStyle/>
          <a:p>
            <a:r>
              <a:rPr lang="sv-SE" dirty="0"/>
              <a:t>Riksdag</a:t>
            </a:r>
          </a:p>
        </p:txBody>
      </p:sp>
      <p:cxnSp>
        <p:nvCxnSpPr>
          <p:cNvPr id="7" name="Rak pil 6"/>
          <p:cNvCxnSpPr/>
          <p:nvPr/>
        </p:nvCxnSpPr>
        <p:spPr>
          <a:xfrm>
            <a:off x="1447800" y="1969532"/>
            <a:ext cx="381000" cy="4616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ruta 7"/>
          <p:cNvSpPr txBox="1"/>
          <p:nvPr/>
        </p:nvSpPr>
        <p:spPr>
          <a:xfrm>
            <a:off x="1981200" y="1784866"/>
            <a:ext cx="2971800" cy="646331"/>
          </a:xfrm>
          <a:prstGeom prst="rect">
            <a:avLst/>
          </a:prstGeom>
          <a:noFill/>
        </p:spPr>
        <p:txBody>
          <a:bodyPr wrap="square" rtlCol="0">
            <a:spAutoFit/>
          </a:bodyPr>
          <a:lstStyle/>
          <a:p>
            <a:pPr marL="342900" indent="-342900">
              <a:buAutoNum type="arabicPeriod"/>
            </a:pPr>
            <a:r>
              <a:rPr lang="sv-SE" dirty="0"/>
              <a:t>Motion</a:t>
            </a:r>
          </a:p>
          <a:p>
            <a:r>
              <a:rPr lang="sv-SE" dirty="0"/>
              <a:t>2. Utskottsinitiativ</a:t>
            </a:r>
          </a:p>
        </p:txBody>
      </p:sp>
      <p:sp>
        <p:nvSpPr>
          <p:cNvPr id="10" name="textruta 9"/>
          <p:cNvSpPr txBox="1"/>
          <p:nvPr/>
        </p:nvSpPr>
        <p:spPr>
          <a:xfrm>
            <a:off x="708312" y="3657600"/>
            <a:ext cx="1272887" cy="369332"/>
          </a:xfrm>
          <a:prstGeom prst="rect">
            <a:avLst/>
          </a:prstGeom>
          <a:noFill/>
        </p:spPr>
        <p:txBody>
          <a:bodyPr wrap="square" rtlCol="0">
            <a:spAutoFit/>
          </a:bodyPr>
          <a:lstStyle/>
          <a:p>
            <a:r>
              <a:rPr lang="sv-SE" dirty="0"/>
              <a:t>Regering</a:t>
            </a:r>
          </a:p>
        </p:txBody>
      </p:sp>
      <p:cxnSp>
        <p:nvCxnSpPr>
          <p:cNvPr id="12" name="Rak pil 11"/>
          <p:cNvCxnSpPr/>
          <p:nvPr/>
        </p:nvCxnSpPr>
        <p:spPr>
          <a:xfrm flipV="1">
            <a:off x="1981200" y="3505200"/>
            <a:ext cx="228600" cy="337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ruta 12"/>
          <p:cNvSpPr txBox="1"/>
          <p:nvPr/>
        </p:nvSpPr>
        <p:spPr>
          <a:xfrm>
            <a:off x="2209800" y="3673733"/>
            <a:ext cx="1548246" cy="369332"/>
          </a:xfrm>
          <a:prstGeom prst="rect">
            <a:avLst/>
          </a:prstGeom>
          <a:noFill/>
        </p:spPr>
        <p:txBody>
          <a:bodyPr wrap="square" rtlCol="0">
            <a:spAutoFit/>
          </a:bodyPr>
          <a:lstStyle/>
          <a:p>
            <a:r>
              <a:rPr lang="sv-SE" dirty="0"/>
              <a:t>Proposition</a:t>
            </a:r>
          </a:p>
        </p:txBody>
      </p:sp>
      <p:sp>
        <p:nvSpPr>
          <p:cNvPr id="14" name="Ellips 13"/>
          <p:cNvSpPr/>
          <p:nvPr/>
        </p:nvSpPr>
        <p:spPr>
          <a:xfrm>
            <a:off x="4495800" y="2590800"/>
            <a:ext cx="1676400" cy="921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Remissinstans</a:t>
            </a:r>
          </a:p>
          <a:p>
            <a:pPr algn="ctr"/>
            <a:r>
              <a:rPr lang="sv-SE" sz="1100" dirty="0"/>
              <a:t>Utskott</a:t>
            </a:r>
          </a:p>
          <a:p>
            <a:pPr algn="ctr"/>
            <a:r>
              <a:rPr lang="sv-SE" sz="1100" dirty="0"/>
              <a:t>Expert </a:t>
            </a:r>
          </a:p>
          <a:p>
            <a:pPr algn="ctr"/>
            <a:r>
              <a:rPr lang="sv-SE" sz="1100" dirty="0"/>
              <a:t>Myndighet</a:t>
            </a:r>
          </a:p>
        </p:txBody>
      </p:sp>
      <p:sp>
        <p:nvSpPr>
          <p:cNvPr id="16" name="textruta 15"/>
          <p:cNvSpPr txBox="1"/>
          <p:nvPr/>
        </p:nvSpPr>
        <p:spPr>
          <a:xfrm>
            <a:off x="4267200" y="4043065"/>
            <a:ext cx="2209800" cy="276999"/>
          </a:xfrm>
          <a:prstGeom prst="rect">
            <a:avLst/>
          </a:prstGeom>
          <a:noFill/>
        </p:spPr>
        <p:txBody>
          <a:bodyPr wrap="square" rtlCol="0">
            <a:spAutoFit/>
          </a:bodyPr>
          <a:lstStyle/>
          <a:p>
            <a:r>
              <a:rPr lang="sv-SE" sz="1200" dirty="0"/>
              <a:t>Partigrupp/riksdagsgrupp</a:t>
            </a:r>
          </a:p>
        </p:txBody>
      </p:sp>
      <p:cxnSp>
        <p:nvCxnSpPr>
          <p:cNvPr id="18" name="Rak pil 17"/>
          <p:cNvCxnSpPr/>
          <p:nvPr/>
        </p:nvCxnSpPr>
        <p:spPr>
          <a:xfrm>
            <a:off x="5715000" y="3657600"/>
            <a:ext cx="0" cy="3693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Rak pil 19"/>
          <p:cNvCxnSpPr/>
          <p:nvPr/>
        </p:nvCxnSpPr>
        <p:spPr>
          <a:xfrm flipV="1">
            <a:off x="5372100" y="3657600"/>
            <a:ext cx="0" cy="3693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Rak pil 22"/>
          <p:cNvCxnSpPr/>
          <p:nvPr/>
        </p:nvCxnSpPr>
        <p:spPr>
          <a:xfrm>
            <a:off x="3657600" y="29718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ktangel 23"/>
          <p:cNvSpPr/>
          <p:nvPr/>
        </p:nvSpPr>
        <p:spPr>
          <a:xfrm>
            <a:off x="7239000" y="2590800"/>
            <a:ext cx="1295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Plenisal</a:t>
            </a:r>
          </a:p>
          <a:p>
            <a:pPr algn="ctr"/>
            <a:r>
              <a:rPr lang="sv-SE" dirty="0"/>
              <a:t>kammare</a:t>
            </a:r>
          </a:p>
        </p:txBody>
      </p:sp>
      <p:cxnSp>
        <p:nvCxnSpPr>
          <p:cNvPr id="26" name="Rak pil 25"/>
          <p:cNvCxnSpPr/>
          <p:nvPr/>
        </p:nvCxnSpPr>
        <p:spPr>
          <a:xfrm>
            <a:off x="6172200" y="2819400"/>
            <a:ext cx="99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ruta 26"/>
          <p:cNvSpPr txBox="1"/>
          <p:nvPr/>
        </p:nvSpPr>
        <p:spPr>
          <a:xfrm>
            <a:off x="5943600" y="2392279"/>
            <a:ext cx="1676400" cy="307777"/>
          </a:xfrm>
          <a:prstGeom prst="rect">
            <a:avLst/>
          </a:prstGeom>
          <a:noFill/>
        </p:spPr>
        <p:txBody>
          <a:bodyPr wrap="square" rtlCol="0">
            <a:spAutoFit/>
          </a:bodyPr>
          <a:lstStyle/>
          <a:p>
            <a:r>
              <a:rPr lang="sv-SE" sz="1400" dirty="0"/>
              <a:t>Betänkande</a:t>
            </a:r>
          </a:p>
        </p:txBody>
      </p:sp>
      <p:cxnSp>
        <p:nvCxnSpPr>
          <p:cNvPr id="29" name="Rak pil 28"/>
          <p:cNvCxnSpPr/>
          <p:nvPr/>
        </p:nvCxnSpPr>
        <p:spPr>
          <a:xfrm>
            <a:off x="6172200" y="3352800"/>
            <a:ext cx="99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ruta 29"/>
          <p:cNvSpPr txBox="1"/>
          <p:nvPr/>
        </p:nvSpPr>
        <p:spPr>
          <a:xfrm>
            <a:off x="6092536" y="3491346"/>
            <a:ext cx="1562100" cy="369332"/>
          </a:xfrm>
          <a:prstGeom prst="rect">
            <a:avLst/>
          </a:prstGeom>
          <a:noFill/>
        </p:spPr>
        <p:txBody>
          <a:bodyPr wrap="square" rtlCol="0">
            <a:spAutoFit/>
          </a:bodyPr>
          <a:lstStyle/>
          <a:p>
            <a:r>
              <a:rPr lang="sv-SE" dirty="0"/>
              <a:t>Reservation</a:t>
            </a:r>
          </a:p>
        </p:txBody>
      </p:sp>
      <p:cxnSp>
        <p:nvCxnSpPr>
          <p:cNvPr id="32" name="Rak pil 31"/>
          <p:cNvCxnSpPr/>
          <p:nvPr/>
        </p:nvCxnSpPr>
        <p:spPr>
          <a:xfrm>
            <a:off x="8077200" y="3505200"/>
            <a:ext cx="0" cy="8148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ruta 32"/>
          <p:cNvSpPr txBox="1"/>
          <p:nvPr/>
        </p:nvSpPr>
        <p:spPr>
          <a:xfrm>
            <a:off x="7200900" y="4415043"/>
            <a:ext cx="1752600" cy="338554"/>
          </a:xfrm>
          <a:prstGeom prst="rect">
            <a:avLst/>
          </a:prstGeom>
          <a:noFill/>
        </p:spPr>
        <p:txBody>
          <a:bodyPr wrap="square" rtlCol="0">
            <a:spAutoFit/>
          </a:bodyPr>
          <a:lstStyle/>
          <a:p>
            <a:r>
              <a:rPr lang="sv-SE" sz="1600" dirty="0"/>
              <a:t>1. Acklamation</a:t>
            </a:r>
          </a:p>
        </p:txBody>
      </p:sp>
      <p:cxnSp>
        <p:nvCxnSpPr>
          <p:cNvPr id="37" name="Rak pil 36"/>
          <p:cNvCxnSpPr>
            <a:stCxn id="33" idx="2"/>
          </p:cNvCxnSpPr>
          <p:nvPr/>
        </p:nvCxnSpPr>
        <p:spPr>
          <a:xfrm>
            <a:off x="8077200" y="4753597"/>
            <a:ext cx="0" cy="3518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ruta 37"/>
          <p:cNvSpPr txBox="1"/>
          <p:nvPr/>
        </p:nvSpPr>
        <p:spPr>
          <a:xfrm>
            <a:off x="7391400" y="5105400"/>
            <a:ext cx="1295400" cy="338554"/>
          </a:xfrm>
          <a:prstGeom prst="rect">
            <a:avLst/>
          </a:prstGeom>
          <a:noFill/>
        </p:spPr>
        <p:txBody>
          <a:bodyPr wrap="square" rtlCol="0">
            <a:spAutoFit/>
          </a:bodyPr>
          <a:lstStyle/>
          <a:p>
            <a:r>
              <a:rPr lang="sv-SE" sz="1600" dirty="0"/>
              <a:t>2. Votering</a:t>
            </a:r>
          </a:p>
        </p:txBody>
      </p:sp>
      <p:cxnSp>
        <p:nvCxnSpPr>
          <p:cNvPr id="40" name="Rak pil 39"/>
          <p:cNvCxnSpPr>
            <a:stCxn id="38" idx="2"/>
          </p:cNvCxnSpPr>
          <p:nvPr/>
        </p:nvCxnSpPr>
        <p:spPr>
          <a:xfrm>
            <a:off x="8039100" y="5443954"/>
            <a:ext cx="0" cy="2710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textruta 40"/>
          <p:cNvSpPr txBox="1"/>
          <p:nvPr/>
        </p:nvSpPr>
        <p:spPr>
          <a:xfrm>
            <a:off x="7467600" y="5715000"/>
            <a:ext cx="1485900" cy="307777"/>
          </a:xfrm>
          <a:prstGeom prst="rect">
            <a:avLst/>
          </a:prstGeom>
          <a:noFill/>
        </p:spPr>
        <p:txBody>
          <a:bodyPr wrap="square" rtlCol="0">
            <a:spAutoFit/>
          </a:bodyPr>
          <a:lstStyle/>
          <a:p>
            <a:r>
              <a:rPr lang="sv-SE" sz="1400" dirty="0"/>
              <a:t>3.Uppstigning</a:t>
            </a:r>
          </a:p>
        </p:txBody>
      </p:sp>
      <p:cxnSp>
        <p:nvCxnSpPr>
          <p:cNvPr id="43" name="Rak pil 42"/>
          <p:cNvCxnSpPr/>
          <p:nvPr/>
        </p:nvCxnSpPr>
        <p:spPr>
          <a:xfrm flipH="1">
            <a:off x="6873586" y="5868888"/>
            <a:ext cx="1013114" cy="303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ruta 43"/>
          <p:cNvSpPr txBox="1"/>
          <p:nvPr/>
        </p:nvSpPr>
        <p:spPr>
          <a:xfrm>
            <a:off x="5334000" y="6022777"/>
            <a:ext cx="1828800" cy="276999"/>
          </a:xfrm>
          <a:prstGeom prst="rect">
            <a:avLst/>
          </a:prstGeom>
          <a:noFill/>
        </p:spPr>
        <p:txBody>
          <a:bodyPr wrap="square" rtlCol="0">
            <a:spAutoFit/>
          </a:bodyPr>
          <a:lstStyle/>
          <a:p>
            <a:r>
              <a:rPr lang="sv-SE" sz="1200" dirty="0"/>
              <a:t>4. Rösträkning begärs</a:t>
            </a:r>
          </a:p>
        </p:txBody>
      </p:sp>
      <p:cxnSp>
        <p:nvCxnSpPr>
          <p:cNvPr id="46" name="Rak pil 45"/>
          <p:cNvCxnSpPr/>
          <p:nvPr/>
        </p:nvCxnSpPr>
        <p:spPr>
          <a:xfrm>
            <a:off x="6477000" y="6299776"/>
            <a:ext cx="1177636" cy="101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ruta 47"/>
          <p:cNvSpPr txBox="1"/>
          <p:nvPr/>
        </p:nvSpPr>
        <p:spPr>
          <a:xfrm>
            <a:off x="7886700" y="6172200"/>
            <a:ext cx="1409700" cy="461665"/>
          </a:xfrm>
          <a:prstGeom prst="rect">
            <a:avLst/>
          </a:prstGeom>
          <a:noFill/>
        </p:spPr>
        <p:txBody>
          <a:bodyPr wrap="square" rtlCol="0">
            <a:spAutoFit/>
          </a:bodyPr>
          <a:lstStyle/>
          <a:p>
            <a:r>
              <a:rPr lang="sv-SE" sz="1200" dirty="0"/>
              <a:t>5. </a:t>
            </a:r>
            <a:r>
              <a:rPr lang="sv-SE" sz="1200"/>
              <a:t>Knapptryckning</a:t>
            </a:r>
            <a:endParaRPr lang="sv-SE" sz="1200" dirty="0"/>
          </a:p>
        </p:txBody>
      </p:sp>
      <p:pic>
        <p:nvPicPr>
          <p:cNvPr id="31" name="Bildobjekt 30">
            <a:extLst>
              <a:ext uri="{FF2B5EF4-FFF2-40B4-BE49-F238E27FC236}">
                <a16:creationId xmlns:a16="http://schemas.microsoft.com/office/drawing/2014/main" id="{0D18112F-C8DF-7446-843D-1A68D93D5C02}"/>
              </a:ext>
            </a:extLst>
          </p:cNvPr>
          <p:cNvPicPr/>
          <p:nvPr/>
        </p:nvPicPr>
        <p:blipFill>
          <a:blip r:embed="rId2">
            <a:extLst>
              <a:ext uri="{28A0092B-C50C-407E-A947-70E740481C1C}">
                <a14:useLocalDpi xmlns:a14="http://schemas.microsoft.com/office/drawing/2010/main" val="0"/>
              </a:ext>
            </a:extLst>
          </a:blip>
          <a:stretch>
            <a:fillRect/>
          </a:stretch>
        </p:blipFill>
        <p:spPr>
          <a:xfrm>
            <a:off x="7740352" y="188640"/>
            <a:ext cx="1224136" cy="504056"/>
          </a:xfrm>
          <a:prstGeom prst="rect">
            <a:avLst/>
          </a:prstGeom>
        </p:spPr>
      </p:pic>
    </p:spTree>
    <p:extLst>
      <p:ext uri="{BB962C8B-B14F-4D97-AF65-F5344CB8AC3E}">
        <p14:creationId xmlns:p14="http://schemas.microsoft.com/office/powerpoint/2010/main" val="1927586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err="1"/>
              <a:t>Pimpa</a:t>
            </a:r>
            <a:r>
              <a:rPr lang="sv-SE" dirty="0"/>
              <a:t> din guidebok genom att infoga kort på de olika partiledarna.</a:t>
            </a:r>
          </a:p>
          <a:p>
            <a:endParaRPr lang="sv-SE" dirty="0"/>
          </a:p>
          <a:p>
            <a:r>
              <a:rPr lang="sv-SE" dirty="0"/>
              <a:t>Skriv sedan en liten rad om de olika partierna.</a:t>
            </a:r>
          </a:p>
        </p:txBody>
      </p:sp>
      <p:sp>
        <p:nvSpPr>
          <p:cNvPr id="3" name="Rubrik 2"/>
          <p:cNvSpPr>
            <a:spLocks noGrp="1"/>
          </p:cNvSpPr>
          <p:nvPr>
            <p:ph type="title"/>
          </p:nvPr>
        </p:nvSpPr>
        <p:spPr/>
        <p:txBody>
          <a:bodyPr/>
          <a:lstStyle/>
          <a:p>
            <a:r>
              <a:rPr lang="sv-SE" dirty="0" err="1"/>
              <a:t>Pimpa</a:t>
            </a:r>
            <a:r>
              <a:rPr lang="sv-SE" dirty="0"/>
              <a:t>!</a:t>
            </a:r>
          </a:p>
        </p:txBody>
      </p:sp>
      <p:pic>
        <p:nvPicPr>
          <p:cNvPr id="1026" name="Picture 2" descr="https://encrypted-tbn0.gstatic.com/images?q=tbn:ANd9GcTFO5XgV5TNRbeakfSLpEueLErWeKtDCFCyRAR3w8L35P_flx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962400"/>
            <a:ext cx="3276600" cy="1400175"/>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4">
            <a:extLst>
              <a:ext uri="{FF2B5EF4-FFF2-40B4-BE49-F238E27FC236}">
                <a16:creationId xmlns:a16="http://schemas.microsoft.com/office/drawing/2014/main" id="{82707734-5593-854A-B810-854455BC3BD9}"/>
              </a:ext>
            </a:extLst>
          </p:cNvPr>
          <p:cNvPicPr/>
          <p:nvPr/>
        </p:nvPicPr>
        <p:blipFill>
          <a:blip r:embed="rId3">
            <a:extLst>
              <a:ext uri="{28A0092B-C50C-407E-A947-70E740481C1C}">
                <a14:useLocalDpi xmlns:a14="http://schemas.microsoft.com/office/drawing/2010/main" val="0"/>
              </a:ext>
            </a:extLst>
          </a:blip>
          <a:stretch>
            <a:fillRect/>
          </a:stretch>
        </p:blipFill>
        <p:spPr>
          <a:xfrm>
            <a:off x="7740352" y="188640"/>
            <a:ext cx="1224136" cy="504056"/>
          </a:xfrm>
          <a:prstGeom prst="rect">
            <a:avLst/>
          </a:prstGeom>
        </p:spPr>
      </p:pic>
    </p:spTree>
    <p:extLst>
      <p:ext uri="{BB962C8B-B14F-4D97-AF65-F5344CB8AC3E}">
        <p14:creationId xmlns:p14="http://schemas.microsoft.com/office/powerpoint/2010/main" val="3404080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endParaRPr lang="sv-SE" dirty="0"/>
          </a:p>
        </p:txBody>
      </p:sp>
      <p:sp>
        <p:nvSpPr>
          <p:cNvPr id="3" name="Rubrik 2"/>
          <p:cNvSpPr>
            <a:spLocks noGrp="1"/>
          </p:cNvSpPr>
          <p:nvPr>
            <p:ph type="title"/>
          </p:nvPr>
        </p:nvSpPr>
        <p:spPr/>
        <p:txBody>
          <a:bodyPr/>
          <a:lstStyle/>
          <a:p>
            <a:r>
              <a:rPr lang="sv-SE" dirty="0"/>
              <a:t>Vad är Riksdagen?</a:t>
            </a:r>
          </a:p>
        </p:txBody>
      </p:sp>
      <p:pic>
        <p:nvPicPr>
          <p:cNvPr id="1026" name="Picture 2" descr="http://t1.gstatic.com/images?q=tbn:ANd9GcTGtdhnCjMJykpy3LVpY9whHF9TgIdPR_SzCqzdOIDUcwgv5Zfac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86000"/>
            <a:ext cx="3581400" cy="3291228"/>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4">
            <a:extLst>
              <a:ext uri="{FF2B5EF4-FFF2-40B4-BE49-F238E27FC236}">
                <a16:creationId xmlns:a16="http://schemas.microsoft.com/office/drawing/2014/main" id="{AA25F756-4519-324A-83CF-CAC664ABCFFF}"/>
              </a:ext>
            </a:extLst>
          </p:cNvPr>
          <p:cNvPicPr/>
          <p:nvPr/>
        </p:nvPicPr>
        <p:blipFill>
          <a:blip r:embed="rId3">
            <a:extLst>
              <a:ext uri="{28A0092B-C50C-407E-A947-70E740481C1C}">
                <a14:useLocalDpi xmlns:a14="http://schemas.microsoft.com/office/drawing/2010/main" val="0"/>
              </a:ext>
            </a:extLst>
          </a:blip>
          <a:stretch>
            <a:fillRect/>
          </a:stretch>
        </p:blipFill>
        <p:spPr>
          <a:xfrm>
            <a:off x="7740352" y="188640"/>
            <a:ext cx="1224136" cy="504056"/>
          </a:xfrm>
          <a:prstGeom prst="rect">
            <a:avLst/>
          </a:prstGeom>
        </p:spPr>
      </p:pic>
    </p:spTree>
    <p:extLst>
      <p:ext uri="{BB962C8B-B14F-4D97-AF65-F5344CB8AC3E}">
        <p14:creationId xmlns:p14="http://schemas.microsoft.com/office/powerpoint/2010/main" val="1226397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Riksdagen är folkets främsta företrädare!</a:t>
            </a:r>
          </a:p>
          <a:p>
            <a:endParaRPr lang="sv-SE" dirty="0"/>
          </a:p>
          <a:p>
            <a:r>
              <a:rPr lang="sv-SE" dirty="0"/>
              <a:t>Riksdagen är den högsta beslutande församlingen i vårt land.</a:t>
            </a:r>
          </a:p>
          <a:p>
            <a:endParaRPr lang="sv-SE" dirty="0"/>
          </a:p>
          <a:p>
            <a:r>
              <a:rPr lang="sv-SE" dirty="0"/>
              <a:t>Vart fjärde år hålls det val till riksdagen.</a:t>
            </a:r>
          </a:p>
          <a:p>
            <a:endParaRPr lang="sv-SE" dirty="0"/>
          </a:p>
        </p:txBody>
      </p:sp>
      <p:sp>
        <p:nvSpPr>
          <p:cNvPr id="3" name="Rubrik 2"/>
          <p:cNvSpPr>
            <a:spLocks noGrp="1"/>
          </p:cNvSpPr>
          <p:nvPr>
            <p:ph type="title"/>
          </p:nvPr>
        </p:nvSpPr>
        <p:spPr/>
        <p:txBody>
          <a:bodyPr/>
          <a:lstStyle/>
          <a:p>
            <a:r>
              <a:rPr lang="sv-SE" dirty="0"/>
              <a:t>Riksdagen</a:t>
            </a:r>
          </a:p>
        </p:txBody>
      </p:sp>
      <p:pic>
        <p:nvPicPr>
          <p:cNvPr id="2050" name="Picture 2" descr="http://t0.gstatic.com/images?q=tbn:ANd9GcTLpA7t3zpDgivKBqt23i5VlUrh1HhTWImt5AW9kq1Tw0KvIkF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572000"/>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4">
            <a:extLst>
              <a:ext uri="{FF2B5EF4-FFF2-40B4-BE49-F238E27FC236}">
                <a16:creationId xmlns:a16="http://schemas.microsoft.com/office/drawing/2014/main" id="{9A5458D8-3862-674E-8DB6-AF3B2BB299B6}"/>
              </a:ext>
            </a:extLst>
          </p:cNvPr>
          <p:cNvPicPr/>
          <p:nvPr/>
        </p:nvPicPr>
        <p:blipFill>
          <a:blip r:embed="rId3">
            <a:extLst>
              <a:ext uri="{28A0092B-C50C-407E-A947-70E740481C1C}">
                <a14:useLocalDpi xmlns:a14="http://schemas.microsoft.com/office/drawing/2010/main" val="0"/>
              </a:ext>
            </a:extLst>
          </a:blip>
          <a:stretch>
            <a:fillRect/>
          </a:stretch>
        </p:blipFill>
        <p:spPr>
          <a:xfrm>
            <a:off x="7740352" y="188640"/>
            <a:ext cx="1224136" cy="504056"/>
          </a:xfrm>
          <a:prstGeom prst="rect">
            <a:avLst/>
          </a:prstGeom>
        </p:spPr>
      </p:pic>
    </p:spTree>
    <p:extLst>
      <p:ext uri="{BB962C8B-B14F-4D97-AF65-F5344CB8AC3E}">
        <p14:creationId xmlns:p14="http://schemas.microsoft.com/office/powerpoint/2010/main" val="1130326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fontScale="92500"/>
          </a:bodyPr>
          <a:lstStyle/>
          <a:p>
            <a:r>
              <a:rPr lang="sv-SE" dirty="0"/>
              <a:t>Nu ska du återigen fylla på i din guidebok om hur Sverige styrs. Idag ska vi reda ut vad riksdagen gör. Din uppgift blir följande:</a:t>
            </a:r>
          </a:p>
          <a:p>
            <a:r>
              <a:rPr lang="sv-SE" dirty="0"/>
              <a:t>1. Vilka är Riksdagens uppgifter?</a:t>
            </a:r>
          </a:p>
          <a:p>
            <a:r>
              <a:rPr lang="sv-SE" dirty="0"/>
              <a:t>2. Hur går det till då riksdagen utför uppgifterna?</a:t>
            </a:r>
          </a:p>
          <a:p>
            <a:r>
              <a:rPr lang="sv-SE" dirty="0"/>
              <a:t>3. Hur många ledamöter sitter det i Riksdagen?</a:t>
            </a:r>
          </a:p>
          <a:p>
            <a:r>
              <a:rPr lang="sv-SE" dirty="0"/>
              <a:t>4. Vad är ett utskott och en riksdagsgrupp?</a:t>
            </a:r>
          </a:p>
          <a:p>
            <a:endParaRPr lang="sv-SE" dirty="0"/>
          </a:p>
          <a:p>
            <a:r>
              <a:rPr lang="sv-SE" dirty="0"/>
              <a:t>Besvara dessa frågor utförligt, kom ihåg att detta material är det du sedan pluggar på inför provet.</a:t>
            </a:r>
          </a:p>
        </p:txBody>
      </p:sp>
      <p:sp>
        <p:nvSpPr>
          <p:cNvPr id="3" name="Rubrik 2"/>
          <p:cNvSpPr>
            <a:spLocks noGrp="1"/>
          </p:cNvSpPr>
          <p:nvPr>
            <p:ph type="title"/>
          </p:nvPr>
        </p:nvSpPr>
        <p:spPr/>
        <p:txBody>
          <a:bodyPr/>
          <a:lstStyle/>
          <a:p>
            <a:r>
              <a:rPr lang="sv-SE" dirty="0"/>
              <a:t>Uppgift!</a:t>
            </a:r>
          </a:p>
        </p:txBody>
      </p:sp>
      <p:pic>
        <p:nvPicPr>
          <p:cNvPr id="4" name="Bildobjekt 3">
            <a:extLst>
              <a:ext uri="{FF2B5EF4-FFF2-40B4-BE49-F238E27FC236}">
                <a16:creationId xmlns:a16="http://schemas.microsoft.com/office/drawing/2014/main" id="{10BA2E9A-C1B3-B045-8478-394078DC1839}"/>
              </a:ext>
            </a:extLst>
          </p:cNvPr>
          <p:cNvPicPr/>
          <p:nvPr/>
        </p:nvPicPr>
        <p:blipFill>
          <a:blip r:embed="rId2">
            <a:extLst>
              <a:ext uri="{28A0092B-C50C-407E-A947-70E740481C1C}">
                <a14:useLocalDpi xmlns:a14="http://schemas.microsoft.com/office/drawing/2010/main" val="0"/>
              </a:ext>
            </a:extLst>
          </a:blip>
          <a:stretch>
            <a:fillRect/>
          </a:stretch>
        </p:blipFill>
        <p:spPr>
          <a:xfrm>
            <a:off x="7740352" y="188640"/>
            <a:ext cx="1224136" cy="504056"/>
          </a:xfrm>
          <a:prstGeom prst="rect">
            <a:avLst/>
          </a:prstGeom>
        </p:spPr>
      </p:pic>
    </p:spTree>
    <p:extLst>
      <p:ext uri="{BB962C8B-B14F-4D97-AF65-F5344CB8AC3E}">
        <p14:creationId xmlns:p14="http://schemas.microsoft.com/office/powerpoint/2010/main" val="2383532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Utse statsminister!</a:t>
            </a:r>
          </a:p>
          <a:p>
            <a:endParaRPr lang="sv-SE" dirty="0"/>
          </a:p>
          <a:p>
            <a:r>
              <a:rPr lang="sv-SE" dirty="0"/>
              <a:t>Efter varje val så ska riksdagens talman föreslå en statsminister. Talmannen diskuterar med de olika partiledarna om hur de ser på regeringsfrågan för att kunna lägga fram en kandidat till statsminister.  Efter detta ska riksdagen rösta. Statsministern utser sedan regering.</a:t>
            </a:r>
          </a:p>
        </p:txBody>
      </p:sp>
      <p:sp>
        <p:nvSpPr>
          <p:cNvPr id="3" name="Rubrik 2"/>
          <p:cNvSpPr>
            <a:spLocks noGrp="1"/>
          </p:cNvSpPr>
          <p:nvPr>
            <p:ph type="title"/>
          </p:nvPr>
        </p:nvSpPr>
        <p:spPr/>
        <p:txBody>
          <a:bodyPr/>
          <a:lstStyle/>
          <a:p>
            <a:r>
              <a:rPr lang="sv-SE" dirty="0"/>
              <a:t>Riksdagens uppgifter</a:t>
            </a:r>
          </a:p>
        </p:txBody>
      </p:sp>
      <p:pic>
        <p:nvPicPr>
          <p:cNvPr id="3074" name="Picture 2" descr="http://t2.gstatic.com/images?q=tbn:ANd9GcRJew1SPuqeb4-UyXeqVIyDm12vt203oIpjTX3wmox9JT5-OGu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6230" y="5181600"/>
            <a:ext cx="963445" cy="1447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1.gstatic.com/images?q=tbn:ANd9GcTW-Ovpiz8sdaQNnlS9RRN0bT5VGvLaddGVL_l9OcOJrXGLFt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179734"/>
            <a:ext cx="1085850" cy="1449666"/>
          </a:xfrm>
          <a:prstGeom prst="rect">
            <a:avLst/>
          </a:prstGeom>
          <a:noFill/>
          <a:extLst>
            <a:ext uri="{909E8E84-426E-40DD-AFC4-6F175D3DCCD1}">
              <a14:hiddenFill xmlns:a14="http://schemas.microsoft.com/office/drawing/2010/main">
                <a:solidFill>
                  <a:srgbClr val="FFFFFF"/>
                </a:solidFill>
              </a14:hiddenFill>
            </a:ext>
          </a:extLst>
        </p:spPr>
      </p:pic>
      <p:pic>
        <p:nvPicPr>
          <p:cNvPr id="6" name="Bildobjekt 5">
            <a:extLst>
              <a:ext uri="{FF2B5EF4-FFF2-40B4-BE49-F238E27FC236}">
                <a16:creationId xmlns:a16="http://schemas.microsoft.com/office/drawing/2014/main" id="{DF6D2F2E-2EAE-1C4D-BF17-6CEEBB6FD2FF}"/>
              </a:ext>
            </a:extLst>
          </p:cNvPr>
          <p:cNvPicPr/>
          <p:nvPr/>
        </p:nvPicPr>
        <p:blipFill>
          <a:blip r:embed="rId4">
            <a:extLst>
              <a:ext uri="{28A0092B-C50C-407E-A947-70E740481C1C}">
                <a14:useLocalDpi xmlns:a14="http://schemas.microsoft.com/office/drawing/2010/main" val="0"/>
              </a:ext>
            </a:extLst>
          </a:blip>
          <a:stretch>
            <a:fillRect/>
          </a:stretch>
        </p:blipFill>
        <p:spPr>
          <a:xfrm>
            <a:off x="7740352" y="188640"/>
            <a:ext cx="1224136" cy="504056"/>
          </a:xfrm>
          <a:prstGeom prst="rect">
            <a:avLst/>
          </a:prstGeom>
        </p:spPr>
      </p:pic>
    </p:spTree>
    <p:extLst>
      <p:ext uri="{BB962C8B-B14F-4D97-AF65-F5344CB8AC3E}">
        <p14:creationId xmlns:p14="http://schemas.microsoft.com/office/powerpoint/2010/main" val="2126199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Riksdagen stiftar alla lagar i Sverige. Ofta kommer förslagen till nya lagar från Regeringen dessa kallas då </a:t>
            </a:r>
            <a:r>
              <a:rPr lang="sv-SE" i="1" dirty="0"/>
              <a:t>Propositioner.</a:t>
            </a:r>
          </a:p>
          <a:p>
            <a:endParaRPr lang="sv-SE" i="1" dirty="0"/>
          </a:p>
          <a:p>
            <a:r>
              <a:rPr lang="sv-SE" dirty="0"/>
              <a:t>Om dessa förslag istället kommer från enskilda riksdagsledamöter kallas de för motioner.</a:t>
            </a:r>
          </a:p>
          <a:p>
            <a:endParaRPr lang="sv-SE" dirty="0"/>
          </a:p>
          <a:p>
            <a:r>
              <a:rPr lang="sv-SE" dirty="0"/>
              <a:t>Allmänna motionstiden. </a:t>
            </a:r>
          </a:p>
        </p:txBody>
      </p:sp>
      <p:sp>
        <p:nvSpPr>
          <p:cNvPr id="3" name="Rubrik 2"/>
          <p:cNvSpPr>
            <a:spLocks noGrp="1"/>
          </p:cNvSpPr>
          <p:nvPr>
            <p:ph type="title"/>
          </p:nvPr>
        </p:nvSpPr>
        <p:spPr/>
        <p:txBody>
          <a:bodyPr/>
          <a:lstStyle/>
          <a:p>
            <a:r>
              <a:rPr lang="sv-SE" dirty="0"/>
              <a:t>Stifta lagar</a:t>
            </a:r>
          </a:p>
        </p:txBody>
      </p:sp>
      <p:pic>
        <p:nvPicPr>
          <p:cNvPr id="4098" name="Picture 2" descr="http://t0.gstatic.com/images?q=tbn:ANd9GcTWhnh5th4-8SLGv4gsS12LFe2SzaAhclaNv-QHNYILfz2qJYHM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419600"/>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4">
            <a:extLst>
              <a:ext uri="{FF2B5EF4-FFF2-40B4-BE49-F238E27FC236}">
                <a16:creationId xmlns:a16="http://schemas.microsoft.com/office/drawing/2014/main" id="{9DB58CC2-A50E-5645-A6FF-154EFF44FB69}"/>
              </a:ext>
            </a:extLst>
          </p:cNvPr>
          <p:cNvPicPr/>
          <p:nvPr/>
        </p:nvPicPr>
        <p:blipFill>
          <a:blip r:embed="rId3">
            <a:extLst>
              <a:ext uri="{28A0092B-C50C-407E-A947-70E740481C1C}">
                <a14:useLocalDpi xmlns:a14="http://schemas.microsoft.com/office/drawing/2010/main" val="0"/>
              </a:ext>
            </a:extLst>
          </a:blip>
          <a:stretch>
            <a:fillRect/>
          </a:stretch>
        </p:blipFill>
        <p:spPr>
          <a:xfrm>
            <a:off x="7740352" y="188640"/>
            <a:ext cx="1224136" cy="504056"/>
          </a:xfrm>
          <a:prstGeom prst="rect">
            <a:avLst/>
          </a:prstGeom>
        </p:spPr>
      </p:pic>
    </p:spTree>
    <p:extLst>
      <p:ext uri="{BB962C8B-B14F-4D97-AF65-F5344CB8AC3E}">
        <p14:creationId xmlns:p14="http://schemas.microsoft.com/office/powerpoint/2010/main" val="3343999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Riksdagen beslutar om statens utgifter och inkomster i statsbudgeten. </a:t>
            </a:r>
          </a:p>
          <a:p>
            <a:r>
              <a:rPr lang="sv-SE" dirty="0"/>
              <a:t>Riksdagen gör det efter att regeringen i budgetpropositionen lämnat förslag på hur staten ska använda sina pengar.</a:t>
            </a:r>
          </a:p>
          <a:p>
            <a:r>
              <a:rPr lang="sv-SE" dirty="0"/>
              <a:t> När riksdagen har beslutat om statsbudgeten är det regeringen som ansvarar för statsbudgeten och genomför riksdagens beslut.</a:t>
            </a:r>
          </a:p>
        </p:txBody>
      </p:sp>
      <p:sp>
        <p:nvSpPr>
          <p:cNvPr id="3" name="Rubrik 2"/>
          <p:cNvSpPr>
            <a:spLocks noGrp="1"/>
          </p:cNvSpPr>
          <p:nvPr>
            <p:ph type="title"/>
          </p:nvPr>
        </p:nvSpPr>
        <p:spPr/>
        <p:txBody>
          <a:bodyPr/>
          <a:lstStyle/>
          <a:p>
            <a:r>
              <a:rPr lang="sv-SE" dirty="0"/>
              <a:t>Besluta om statens budget</a:t>
            </a:r>
          </a:p>
        </p:txBody>
      </p:sp>
      <p:pic>
        <p:nvPicPr>
          <p:cNvPr id="5122" name="Picture 2" descr="http://t3.gstatic.com/images?q=tbn:ANd9GcTSpZfrUj0eYurV_w62f_n_NFDeOJI1WICV2cpDBjwGYMc0YM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088628"/>
            <a:ext cx="1428750" cy="1360419"/>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4">
            <a:extLst>
              <a:ext uri="{FF2B5EF4-FFF2-40B4-BE49-F238E27FC236}">
                <a16:creationId xmlns:a16="http://schemas.microsoft.com/office/drawing/2014/main" id="{592F775A-5EED-1B48-9EF2-61AB5D20D4C7}"/>
              </a:ext>
            </a:extLst>
          </p:cNvPr>
          <p:cNvPicPr/>
          <p:nvPr/>
        </p:nvPicPr>
        <p:blipFill>
          <a:blip r:embed="rId3">
            <a:extLst>
              <a:ext uri="{28A0092B-C50C-407E-A947-70E740481C1C}">
                <a14:useLocalDpi xmlns:a14="http://schemas.microsoft.com/office/drawing/2010/main" val="0"/>
              </a:ext>
            </a:extLst>
          </a:blip>
          <a:stretch>
            <a:fillRect/>
          </a:stretch>
        </p:blipFill>
        <p:spPr>
          <a:xfrm>
            <a:off x="7740352" y="188640"/>
            <a:ext cx="1224136" cy="504056"/>
          </a:xfrm>
          <a:prstGeom prst="rect">
            <a:avLst/>
          </a:prstGeom>
        </p:spPr>
      </p:pic>
    </p:spTree>
    <p:extLst>
      <p:ext uri="{BB962C8B-B14F-4D97-AF65-F5344CB8AC3E}">
        <p14:creationId xmlns:p14="http://schemas.microsoft.com/office/powerpoint/2010/main" val="2188329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Budget propositionen remiterras, först till finansutskottet som beslutar om ramarna för budgeten.</a:t>
            </a:r>
          </a:p>
          <a:p>
            <a:endParaRPr lang="sv-SE" dirty="0"/>
          </a:p>
          <a:p>
            <a:r>
              <a:rPr lang="sv-SE" dirty="0"/>
              <a:t>Sedan godkänner eller förkastar Riksdagen propositionen.</a:t>
            </a:r>
          </a:p>
        </p:txBody>
      </p:sp>
      <p:sp>
        <p:nvSpPr>
          <p:cNvPr id="3" name="Rubrik 2"/>
          <p:cNvSpPr>
            <a:spLocks noGrp="1"/>
          </p:cNvSpPr>
          <p:nvPr>
            <p:ph type="title"/>
          </p:nvPr>
        </p:nvSpPr>
        <p:spPr/>
        <p:txBody>
          <a:bodyPr>
            <a:normAutofit fontScale="90000"/>
          </a:bodyPr>
          <a:lstStyle/>
          <a:p>
            <a:r>
              <a:rPr lang="sv-SE" dirty="0"/>
              <a:t>Hur går det till då Riksdagen beslutar om budgeten?</a:t>
            </a:r>
          </a:p>
        </p:txBody>
      </p:sp>
      <p:pic>
        <p:nvPicPr>
          <p:cNvPr id="6146" name="Picture 2" descr="http://t3.gstatic.com/images?q=tbn:ANd9GcShcbxFTVfRLkpsn2KfJO1TW1gtJfoT4GHGMkWC5-5CRXWlPkK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962400"/>
            <a:ext cx="184785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4">
            <a:extLst>
              <a:ext uri="{FF2B5EF4-FFF2-40B4-BE49-F238E27FC236}">
                <a16:creationId xmlns:a16="http://schemas.microsoft.com/office/drawing/2014/main" id="{E551F6C4-5E90-7B49-A40D-43EE85DF47B2}"/>
              </a:ext>
            </a:extLst>
          </p:cNvPr>
          <p:cNvPicPr/>
          <p:nvPr/>
        </p:nvPicPr>
        <p:blipFill>
          <a:blip r:embed="rId3">
            <a:extLst>
              <a:ext uri="{28A0092B-C50C-407E-A947-70E740481C1C}">
                <a14:useLocalDpi xmlns:a14="http://schemas.microsoft.com/office/drawing/2010/main" val="0"/>
              </a:ext>
            </a:extLst>
          </a:blip>
          <a:stretch>
            <a:fillRect/>
          </a:stretch>
        </p:blipFill>
        <p:spPr>
          <a:xfrm>
            <a:off x="7740352" y="188640"/>
            <a:ext cx="1224136" cy="504056"/>
          </a:xfrm>
          <a:prstGeom prst="rect">
            <a:avLst/>
          </a:prstGeom>
        </p:spPr>
      </p:pic>
    </p:spTree>
    <p:extLst>
      <p:ext uri="{BB962C8B-B14F-4D97-AF65-F5344CB8AC3E}">
        <p14:creationId xmlns:p14="http://schemas.microsoft.com/office/powerpoint/2010/main" val="940905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lnSpcReduction="10000"/>
          </a:bodyPr>
          <a:lstStyle/>
          <a:p>
            <a:pPr fontAlgn="base"/>
            <a:r>
              <a:rPr lang="sv-SE" dirty="0"/>
              <a:t>Varje ledamot har rätt att ställa frågor till regeringen. Interpellationer.</a:t>
            </a:r>
          </a:p>
          <a:p>
            <a:pPr fontAlgn="base"/>
            <a:endParaRPr lang="sv-SE" dirty="0"/>
          </a:p>
          <a:p>
            <a:pPr fontAlgn="base"/>
            <a:r>
              <a:rPr lang="sv-SE" dirty="0"/>
              <a:t>Konstitutionsutskottet (KU) har en speciell uppgift att granska att regeringen följer reglerna. Riksdagsledamöterna kan anmäla regeringens ministrar till KU.</a:t>
            </a:r>
          </a:p>
          <a:p>
            <a:pPr fontAlgn="base"/>
            <a:endParaRPr lang="sv-SE" dirty="0"/>
          </a:p>
          <a:p>
            <a:pPr fontAlgn="base"/>
            <a:r>
              <a:rPr lang="sv-SE" dirty="0"/>
              <a:t>Om riksdagen inte längre har förtroende för en minister eller statsministern har den möjlighet att göra en misstroendeförklaring.</a:t>
            </a:r>
          </a:p>
        </p:txBody>
      </p:sp>
      <p:sp>
        <p:nvSpPr>
          <p:cNvPr id="3" name="Rubrik 2"/>
          <p:cNvSpPr>
            <a:spLocks noGrp="1"/>
          </p:cNvSpPr>
          <p:nvPr>
            <p:ph type="title"/>
          </p:nvPr>
        </p:nvSpPr>
        <p:spPr/>
        <p:txBody>
          <a:bodyPr/>
          <a:lstStyle/>
          <a:p>
            <a:r>
              <a:rPr lang="sv-SE" dirty="0"/>
              <a:t>Kontrollera regeringen</a:t>
            </a:r>
          </a:p>
        </p:txBody>
      </p:sp>
      <p:pic>
        <p:nvPicPr>
          <p:cNvPr id="4" name="Bildobjekt 3">
            <a:extLst>
              <a:ext uri="{FF2B5EF4-FFF2-40B4-BE49-F238E27FC236}">
                <a16:creationId xmlns:a16="http://schemas.microsoft.com/office/drawing/2014/main" id="{D5E627C6-6D56-4247-908C-62A2DBCB4366}"/>
              </a:ext>
            </a:extLst>
          </p:cNvPr>
          <p:cNvPicPr/>
          <p:nvPr/>
        </p:nvPicPr>
        <p:blipFill>
          <a:blip r:embed="rId2">
            <a:extLst>
              <a:ext uri="{28A0092B-C50C-407E-A947-70E740481C1C}">
                <a14:useLocalDpi xmlns:a14="http://schemas.microsoft.com/office/drawing/2010/main" val="0"/>
              </a:ext>
            </a:extLst>
          </a:blip>
          <a:stretch>
            <a:fillRect/>
          </a:stretch>
        </p:blipFill>
        <p:spPr>
          <a:xfrm>
            <a:off x="7740352" y="188640"/>
            <a:ext cx="1224136" cy="504056"/>
          </a:xfrm>
          <a:prstGeom prst="rect">
            <a:avLst/>
          </a:prstGeom>
        </p:spPr>
      </p:pic>
    </p:spTree>
    <p:extLst>
      <p:ext uri="{BB962C8B-B14F-4D97-AF65-F5344CB8AC3E}">
        <p14:creationId xmlns:p14="http://schemas.microsoft.com/office/powerpoint/2010/main" val="34692059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lleri">
  <a:themeElements>
    <a:clrScheme name="Galleri">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Galleri">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Galleri">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75</TotalTime>
  <Words>700</Words>
  <Application>Microsoft Macintosh PowerPoint</Application>
  <PresentationFormat>Bildspel på skärmen (4:3)</PresentationFormat>
  <Paragraphs>91</Paragraphs>
  <Slides>16</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16</vt:i4>
      </vt:variant>
    </vt:vector>
  </HeadingPairs>
  <TitlesOfParts>
    <vt:vector size="21" baseType="lpstr">
      <vt:lpstr>Lucida Sans Unicode</vt:lpstr>
      <vt:lpstr>Verdana</vt:lpstr>
      <vt:lpstr>Wingdings 2</vt:lpstr>
      <vt:lpstr>Wingdings 3</vt:lpstr>
      <vt:lpstr>Galleri</vt:lpstr>
      <vt:lpstr>Riksdagen</vt:lpstr>
      <vt:lpstr>Vad är Riksdagen?</vt:lpstr>
      <vt:lpstr>Riksdagen</vt:lpstr>
      <vt:lpstr>Uppgift!</vt:lpstr>
      <vt:lpstr>Riksdagens uppgifter</vt:lpstr>
      <vt:lpstr>Stifta lagar</vt:lpstr>
      <vt:lpstr>Besluta om statens budget</vt:lpstr>
      <vt:lpstr>Hur går det till då Riksdagen beslutar om budgeten?</vt:lpstr>
      <vt:lpstr>Kontrollera regeringen</vt:lpstr>
      <vt:lpstr>Kontrollera regeringen</vt:lpstr>
      <vt:lpstr>EU frågor</vt:lpstr>
      <vt:lpstr>Utrikespolitiken</vt:lpstr>
      <vt:lpstr>Uppgift!</vt:lpstr>
      <vt:lpstr>PowerPoint-presentation</vt:lpstr>
      <vt:lpstr>Från förslag till beslut</vt:lpstr>
      <vt:lpstr>Pimpa!</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Riksdagen</dc:title>
  <dc:creator>Elias Glaveby</dc:creator>
  <cp:lastModifiedBy>Elias Glaveby</cp:lastModifiedBy>
  <cp:revision>10</cp:revision>
  <dcterms:created xsi:type="dcterms:W3CDTF">2006-08-16T00:00:00Z</dcterms:created>
  <dcterms:modified xsi:type="dcterms:W3CDTF">2018-05-15T07:41:16Z</dcterms:modified>
</cp:coreProperties>
</file>