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1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9"/>
  </p:normalViewPr>
  <p:slideViewPr>
    <p:cSldViewPr>
      <p:cViewPr varScale="1">
        <p:scale>
          <a:sx n="86" d="100"/>
          <a:sy n="86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C687A-F6B8-4814-AE81-570395342B86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FCBB4-CAB0-4E5D-99F7-F8139EC6C5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63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http://www.riksbank.se/sv/Press-och-publicerat/Riksbanken-Play/Hur-fungerar-styrrantan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CBB4-CAB0-4E5D-99F7-F8139EC6C53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961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http://www.riksbank.se/sv/Press-och-publicerat/Riksbanken-Play/Hur-fungerar-styrrantan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CBB4-CAB0-4E5D-99F7-F8139EC6C53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281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CBB4-CAB0-4E5D-99F7-F8139EC6C53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8859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Är det här för bra för att vara sant? En reklamlapp som låg i min brevlåda. Problematisera effektiv och nominell ränta.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FCBB4-CAB0-4E5D-99F7-F8139EC6C537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22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6C6B49-BCD0-480F-A88A-DD4BF514DA31}" type="datetimeFigureOut">
              <a:rPr lang="sv-SE" smtClean="0"/>
              <a:t>2018-05-23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A119787-41D0-4890-856E-4BC3797CF7D6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ksbank.se/sv/Press-och-publicerat/Riksbanken-Play/Hur-fungerar-styrranta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ksbank.se/sv/Press-och-publicerat/Riksbanken-Play/Hur-fungerar-styrran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00800" cy="2289800"/>
          </a:xfrm>
        </p:spPr>
        <p:txBody>
          <a:bodyPr>
            <a:normAutofit/>
          </a:bodyPr>
          <a:lstStyle/>
          <a:p>
            <a:r>
              <a:rPr lang="sv-SE" sz="4000" dirty="0"/>
              <a:t>LÅN</a:t>
            </a:r>
            <a:br>
              <a:rPr lang="sv-SE" sz="4000" dirty="0"/>
            </a:br>
            <a:r>
              <a:rPr lang="sv-SE" sz="4000" dirty="0"/>
              <a:t>&amp; </a:t>
            </a:r>
            <a:br>
              <a:rPr lang="sv-SE" sz="4000" dirty="0"/>
            </a:br>
            <a:r>
              <a:rPr lang="sv-SE" sz="4000" dirty="0"/>
              <a:t>Skulder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F6F0933-E2E8-C949-9DB5-6136C09B1C98}"/>
              </a:ext>
            </a:extLst>
          </p:cNvPr>
          <p:cNvSpPr txBox="1"/>
          <p:nvPr/>
        </p:nvSpPr>
        <p:spPr>
          <a:xfrm>
            <a:off x="4355976" y="5301208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187F301-DE7C-9C45-9017-17862FF06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052736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58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 Den ränta din bank får vid lån av riksbanken</a:t>
            </a:r>
          </a:p>
          <a:p>
            <a:r>
              <a:rPr lang="sv-SE" dirty="0"/>
              <a:t>Påverkar den ränta du får betala sen</a:t>
            </a:r>
          </a:p>
          <a:p>
            <a:r>
              <a:rPr lang="sv-SE" dirty="0"/>
              <a:t>Styr inflationen, hålla den på 2% </a:t>
            </a:r>
          </a:p>
          <a:p>
            <a:endParaRPr lang="sv-SE" dirty="0"/>
          </a:p>
          <a:p>
            <a:endParaRPr lang="sv-SE" dirty="0"/>
          </a:p>
          <a:p>
            <a:pPr indent="0">
              <a:buNone/>
            </a:pPr>
            <a:endParaRPr lang="sv-SE" dirty="0"/>
          </a:p>
        </p:txBody>
      </p:sp>
      <p:sp>
        <p:nvSpPr>
          <p:cNvPr id="4" name="Framåt eller nästa 3">
            <a:hlinkClick r:id="rId3" highlightClick="1"/>
          </p:cNvPr>
          <p:cNvSpPr/>
          <p:nvPr/>
        </p:nvSpPr>
        <p:spPr>
          <a:xfrm>
            <a:off x="6729984" y="4365104"/>
            <a:ext cx="1042416" cy="104241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EA6F00-12DE-2147-90C7-E87B5AAF2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088342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 Den ränta din bank får vid lån av riksbanken</a:t>
            </a:r>
          </a:p>
          <a:p>
            <a:r>
              <a:rPr lang="sv-SE" dirty="0"/>
              <a:t>Påverkar den ränta du får betala sen</a:t>
            </a:r>
          </a:p>
          <a:p>
            <a:r>
              <a:rPr lang="sv-SE" dirty="0"/>
              <a:t>Styr inflationen, hålla den på 2% </a:t>
            </a:r>
          </a:p>
          <a:p>
            <a:endParaRPr lang="sv-SE" dirty="0"/>
          </a:p>
          <a:p>
            <a:endParaRPr lang="sv-SE" dirty="0"/>
          </a:p>
          <a:p>
            <a:pPr indent="0">
              <a:buNone/>
            </a:pPr>
            <a:endParaRPr lang="sv-SE" dirty="0"/>
          </a:p>
        </p:txBody>
      </p:sp>
      <p:sp>
        <p:nvSpPr>
          <p:cNvPr id="4" name="Framåt eller nästa 3">
            <a:hlinkClick r:id="rId3" highlightClick="1"/>
          </p:cNvPr>
          <p:cNvSpPr/>
          <p:nvPr/>
        </p:nvSpPr>
        <p:spPr>
          <a:xfrm>
            <a:off x="6729984" y="4365104"/>
            <a:ext cx="1042416" cy="1042416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F88055F-F8C8-2A48-AD35-67D00A6C8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1088342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Idag ligger styrräntan på  -0,5%, </a:t>
            </a:r>
          </a:p>
          <a:p>
            <a:pPr marL="285750" indent="-285750">
              <a:buFontTx/>
              <a:buChar char="-"/>
            </a:pPr>
            <a:r>
              <a:rPr lang="sv-SE" dirty="0"/>
              <a:t>Minusränta eller negativ ränta. </a:t>
            </a:r>
          </a:p>
          <a:p>
            <a:pPr marL="285750" indent="-285750">
              <a:buFontTx/>
              <a:buChar char="-"/>
            </a:pPr>
            <a:r>
              <a:rPr lang="sv-SE" dirty="0"/>
              <a:t>Innebär att när banker lånar pengar av riksbanken tjänar de på det.</a:t>
            </a:r>
          </a:p>
          <a:p>
            <a:pPr indent="0">
              <a:buNone/>
            </a:pPr>
            <a:endParaRPr lang="sv-SE" dirty="0"/>
          </a:p>
          <a:p>
            <a:pPr marL="285750" indent="-285750"/>
            <a:r>
              <a:rPr lang="sv-SE" dirty="0"/>
              <a:t>Vad skulle hända om din bank hade minusränta?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9CBE6B-7D83-1E4F-9965-2609F39FC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434943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5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 descr="Relaterad bi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4616355" cy="377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7E7CA94-5F41-D24D-ACC3-1131C2305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41863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2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Vid lån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b="1" dirty="0"/>
              <a:t>Nominella räntan</a:t>
            </a:r>
            <a:r>
              <a:rPr lang="sv-SE" dirty="0"/>
              <a:t>- den ränta som långivaren tar ut för lånet.</a:t>
            </a:r>
          </a:p>
          <a:p>
            <a:endParaRPr lang="sv-SE" dirty="0"/>
          </a:p>
          <a:p>
            <a:r>
              <a:rPr lang="sv-SE" dirty="0"/>
              <a:t> </a:t>
            </a:r>
            <a:r>
              <a:rPr lang="sv-SE" b="1" dirty="0"/>
              <a:t>Effektiva räntan</a:t>
            </a:r>
            <a:r>
              <a:rPr lang="sv-SE" dirty="0"/>
              <a:t> - räntan som ska betalas </a:t>
            </a:r>
            <a:r>
              <a:rPr lang="sv-SE" b="1" dirty="0"/>
              <a:t>plus</a:t>
            </a:r>
            <a:r>
              <a:rPr lang="sv-SE" dirty="0"/>
              <a:t> avgifter som långivaren (Borgenären) tar ut för lånet. </a:t>
            </a:r>
          </a:p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84D70A43-C96C-0C4F-9B26-14394A89E58B}"/>
              </a:ext>
            </a:extLst>
          </p:cNvPr>
          <p:cNvSpPr txBox="1"/>
          <p:nvPr/>
        </p:nvSpPr>
        <p:spPr>
          <a:xfrm>
            <a:off x="3923928" y="5332512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FB78A2-EB82-A34D-8A1D-3A478012E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088342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2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43308"/>
            <a:ext cx="4680520" cy="6424636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91ABDBD-76CB-4C4F-B250-2EB4694A82A9}"/>
              </a:ext>
            </a:extLst>
          </p:cNvPr>
          <p:cNvSpPr txBox="1"/>
          <p:nvPr/>
        </p:nvSpPr>
        <p:spPr>
          <a:xfrm>
            <a:off x="2293905" y="5877272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092823A-E2AC-EA46-AFC2-1CA8D41D7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130" y="351067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1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Fast eller rörlig ränta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Fast- en ränta som är bunden och konstant </a:t>
            </a:r>
          </a:p>
          <a:p>
            <a:pPr marL="285750" indent="-285750">
              <a:buFontTx/>
              <a:buChar char="-"/>
            </a:pPr>
            <a:r>
              <a:rPr lang="sv-SE" dirty="0"/>
              <a:t>Bolån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pPr marL="285750" indent="-285750"/>
            <a:r>
              <a:rPr lang="sv-SE" dirty="0"/>
              <a:t> Rörlig ränta innebär att räntesatsen följer förändringarna på räntemarknaden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5E782BF-D539-4E44-A4E1-2DE483B835AF}"/>
              </a:ext>
            </a:extLst>
          </p:cNvPr>
          <p:cNvSpPr txBox="1"/>
          <p:nvPr/>
        </p:nvSpPr>
        <p:spPr>
          <a:xfrm>
            <a:off x="4067944" y="5332512"/>
            <a:ext cx="4974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Av samhällskunskap och religionsläraren </a:t>
            </a:r>
            <a:r>
              <a:rPr lang="sv-SE" sz="1400" dirty="0" err="1"/>
              <a:t>Matildha</a:t>
            </a:r>
            <a:r>
              <a:rPr lang="sv-SE" sz="1400" dirty="0"/>
              <a:t> Grip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93C173-3D95-B346-BEEC-BF22142CD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362" y="516842"/>
            <a:ext cx="1666539" cy="5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0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art slip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160</TotalTime>
  <Words>227</Words>
  <Application>Microsoft Macintosh PowerPoint</Application>
  <PresentationFormat>Bildspel på skärmen (4:3)</PresentationFormat>
  <Paragraphs>36</Paragraphs>
  <Slides>8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Wingdings</vt:lpstr>
      <vt:lpstr>Couture</vt:lpstr>
      <vt:lpstr>LÅN &amp;  Skulder</vt:lpstr>
      <vt:lpstr>Styrränta</vt:lpstr>
      <vt:lpstr>Styrränta</vt:lpstr>
      <vt:lpstr>PowerPoint-presentation</vt:lpstr>
      <vt:lpstr>PowerPoint-presentation</vt:lpstr>
      <vt:lpstr>Vid lån</vt:lpstr>
      <vt:lpstr>PowerPoint-presentation</vt:lpstr>
      <vt:lpstr>Fast eller rörlig ränta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Windows-användare</dc:creator>
  <cp:lastModifiedBy>Elias Glaveby</cp:lastModifiedBy>
  <cp:revision>14</cp:revision>
  <dcterms:created xsi:type="dcterms:W3CDTF">2017-02-09T13:47:42Z</dcterms:created>
  <dcterms:modified xsi:type="dcterms:W3CDTF">2018-05-23T05:57:19Z</dcterms:modified>
</cp:coreProperties>
</file>