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79"/>
  </p:normalViewPr>
  <p:slideViewPr>
    <p:cSldViewPr>
      <p:cViewPr varScale="1">
        <p:scale>
          <a:sx n="86" d="100"/>
          <a:sy n="86" d="100"/>
        </p:scale>
        <p:origin x="18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ätvinklig triangel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v-SE"/>
              <a:t>Klicka här för att ändra format på underrubrik i bakgrunden</a:t>
            </a:r>
            <a:endParaRPr kumimoji="0" lang="en-US"/>
          </a:p>
        </p:txBody>
      </p:sp>
      <p:grpSp>
        <p:nvGrpSpPr>
          <p:cNvPr id="2" name="Grup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ihandsfigu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ihandsfigu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ihandsfigu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7BD319-C441-4740-BDB2-35E25C52CCE7}" type="datetimeFigureOut">
              <a:rPr lang="sv-SE" smtClean="0"/>
              <a:pPr/>
              <a:t>2018-05-15</a:t>
            </a:fld>
            <a:endParaRPr lang="sv-SE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27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2018-05-15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V-form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V-form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2018-05-15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2018-05-15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2018-05-15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2018-05-15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47BD319-C441-4740-BDB2-35E25C52CCE7}" type="datetimeFigureOut">
              <a:rPr lang="sv-SE" smtClean="0"/>
              <a:pPr/>
              <a:t>2018-05-15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v-SE"/>
              <a:t>Klicka på ikonen för att lägga till en bild</a:t>
            </a:r>
            <a:endParaRPr kumimoji="0"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7BD319-C441-4740-BDB2-35E25C52CCE7}" type="datetimeFigureOut">
              <a:rPr lang="sv-SE" smtClean="0"/>
              <a:pPr/>
              <a:t>2018-05-15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8" name="Frihandsfigu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ihandsfigu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ätvinklig triangel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-form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V-form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ihandsfigu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ätvinklig triangel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0" name="Platshållare för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  <a:p>
            <a:pPr lvl="1" eaLnBrk="1" latinLnBrk="0" hangingPunct="1"/>
            <a:r>
              <a:rPr kumimoji="0" lang="sv-SE"/>
              <a:t>Nivå två</a:t>
            </a:r>
          </a:p>
          <a:p>
            <a:pPr lvl="2" eaLnBrk="1" latinLnBrk="0" hangingPunct="1"/>
            <a:r>
              <a:rPr kumimoji="0" lang="sv-SE"/>
              <a:t>Nivå tre</a:t>
            </a:r>
          </a:p>
          <a:p>
            <a:pPr lvl="3" eaLnBrk="1" latinLnBrk="0" hangingPunct="1"/>
            <a:r>
              <a:rPr kumimoji="0" lang="sv-SE"/>
              <a:t>Nivå fyra</a:t>
            </a:r>
          </a:p>
          <a:p>
            <a:pPr lvl="4" eaLnBrk="1" latinLnBrk="0" hangingPunct="1"/>
            <a:r>
              <a:rPr kumimoji="0" lang="sv-SE"/>
              <a:t>Nivå fem</a:t>
            </a:r>
            <a:endParaRPr kumimoji="0"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47BD319-C441-4740-BDB2-35E25C52CCE7}" type="datetimeFigureOut">
              <a:rPr lang="sv-SE" smtClean="0"/>
              <a:pPr/>
              <a:t>2018-05-15</a:t>
            </a:fld>
            <a:endParaRPr lang="sv-SE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hyperlink" Target="http://www.skolverket.se/skolutveckling/itiskolan/kollakallan/kallkriti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BtdVGWCdec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O2qTdFX6th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/>
              <a:t>Källkritik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EF942DB-81CA-2042-A265-2DB52CEE197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224136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Välj en av följande övningar. Blir du klar med en av dem så fortsätt med den andra! </a:t>
            </a:r>
          </a:p>
          <a:p>
            <a:pPr>
              <a:buNone/>
            </a:pPr>
            <a:endParaRPr lang="sv-SE" dirty="0"/>
          </a:p>
          <a:p>
            <a:r>
              <a:rPr lang="sv-SE" dirty="0"/>
              <a:t>1.</a:t>
            </a:r>
            <a:r>
              <a:rPr lang="sv-SE" b="1" dirty="0"/>
              <a:t> Förintelsen: </a:t>
            </a:r>
            <a:endParaRPr lang="sv-SE" dirty="0"/>
          </a:p>
          <a:p>
            <a:r>
              <a:rPr lang="sv-SE" dirty="0"/>
              <a:t>2. </a:t>
            </a:r>
            <a:r>
              <a:rPr lang="sv-SE" b="1" dirty="0"/>
              <a:t>Trovärdighetslistan</a:t>
            </a:r>
          </a:p>
          <a:p>
            <a:endParaRPr lang="sv-SE" b="1" dirty="0"/>
          </a:p>
          <a:p>
            <a:pPr>
              <a:buNone/>
            </a:pPr>
            <a:r>
              <a:rPr lang="sv-SE" dirty="0"/>
              <a:t>Använd gärna skolverkets hemsida. Den är mycket bra då det kommer till källkritik.</a:t>
            </a:r>
          </a:p>
          <a:p>
            <a:pPr>
              <a:buNone/>
            </a:pPr>
            <a:r>
              <a:rPr lang="sv-SE" dirty="0">
                <a:hlinkClick r:id="rId2"/>
              </a:rPr>
              <a:t>http://www.skolverket.se/skolutveckling/itiskolan/kollakallan/kallkritik</a:t>
            </a:r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Övningar!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1960F77-A3D6-9B49-A5F2-9E1BA2ED91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224136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Vad är källkritik?</a:t>
            </a:r>
          </a:p>
          <a:p>
            <a:endParaRPr lang="sv-SE" dirty="0"/>
          </a:p>
          <a:p>
            <a:r>
              <a:rPr lang="sv-SE" dirty="0"/>
              <a:t>Att granska en källa kritiskt.</a:t>
            </a:r>
          </a:p>
          <a:p>
            <a:endParaRPr lang="sv-SE" dirty="0"/>
          </a:p>
          <a:p>
            <a:r>
              <a:rPr lang="sv-SE" dirty="0"/>
              <a:t>Vem säger vad till vem?</a:t>
            </a:r>
          </a:p>
          <a:p>
            <a:pPr>
              <a:buNone/>
            </a:pPr>
            <a:r>
              <a:rPr lang="sv-SE" dirty="0"/>
              <a:t> - ha detta i åtanke hela tiden!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>
                <a:hlinkClick r:id="rId2"/>
              </a:rPr>
              <a:t>Filmen om källkritik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källkritik?</a:t>
            </a:r>
          </a:p>
        </p:txBody>
      </p:sp>
      <p:pic>
        <p:nvPicPr>
          <p:cNvPr id="1026" name="Picture 2" descr="https://encrypted-tbn1.google.com/images?q=tbn:ANd9GcStRdAgoW409othRJY2ucggsvgTX6FUurZwn-zD7T8SigCZwtZZ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149080"/>
            <a:ext cx="1905000" cy="2390775"/>
          </a:xfrm>
          <a:prstGeom prst="rect">
            <a:avLst/>
          </a:prstGeom>
          <a:noFill/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BF4CCA3-5975-524A-AE80-E00A363D38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22413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Skriftlig 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Muntlig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Materiell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 där en källa?</a:t>
            </a:r>
          </a:p>
        </p:txBody>
      </p:sp>
      <p:pic>
        <p:nvPicPr>
          <p:cNvPr id="15362" name="Picture 2" descr="https://encrypted-tbn2.google.com/images?q=tbn:ANd9GcSWWPl2abGkUS2hI22HzQMUV15ND4y1rvaNQA-DEU3_thMIhWTS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836712"/>
            <a:ext cx="1289497" cy="1728192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hQSERUUEhQWFBUVGBgYFxcYGB0eGRoaGBgcHBcYGBgaHCYeGB4jGhUaIDAgJCcqLCwsGB4xNTAqNSYrLCkBCQoKDQwNDQwMECkYFBgpKSkpKikpKSkpKSkpKSkpKSkpKSkpKSkpKSkpKSkpKSkpKSkpKSkpKSkpKSkpKSkpKf/AABEIAL0BCgMBIgACEQEDEQH/xAAcAAACAwEBAQEAAAAAAAAAAAAEBQMGBwIBAAj/xABIEAACAQIEAwUFBgMFBQgDAQABAhEAAwQSITEFQVEGEyJhcQcygZGhFEJSsdHwI2LBcoKS0uEVM6Ky8SRDU1Rzk6PTg8LjFv/EABUBAQEAAAAAAAAAAAAAAAAAAAAB/8QAFBEBAAAAAAAAAAAAAAAAAAAAAP/aAAwDAQACEQMRAD8AaXskSLL3DE5Y3j/1GANC8OutiLWbDr9khyuqhm8Bhg1sQon1mu+H3u8US66/ggfAZix+MCpLPArYLEWpznM2Yky3Uhmjl0oJMZifCUOKCXCIXKqTJ28BDE617gsKffyu75QM11iSRvB2CwTsF50JgeJPcuXcNbt/ZmthWkwQQW3VEIB25nmKbfa1BAa4FJ2XMoYxv4dWoILGIvNcZFspbVIGdmkGRPgRAJ+JFd8O4SthWHeMQzvcOUAQbhlgMoLAT50v4h2mw9o5lHeMSD4ZkxIGs+KJO+nnSHiPtUddEtIp5BmLH5LoKB12j4TbuPh/DiHZrnuZjkuKvidbouOABGsx5azT/C4ZlUBVt2l6KJj5BVHyNZtb9oeMzF7vdIokDQTJ5AasToKFxPtOxYMhlQT4R3ayf8WYn4UGj3GT7Xlm6zi1JgHKFL6CEUAkkSCSdjtUrlwfDZLMSBLui6H4luc7VmVv2r4s+IohyggsEjQmY5xsOddD2q39r1pHtsCCBmWechlMgUGo2rBsWj3lxEQM7TACjM5aMzmPvRtQlvFC5cYpbuX7TJqfuBgTIAuFVbMCNRI8Pwqn2O3PDcSjJiLItO4/3hBuFWmVIY+IQROhrQuGcWt3lBN+05dmCi2YnUkAKxLzAk/s0HnDL63rMhMiy6G2VXw5GKEMFJXdfSKU8QsNat2beBzMO/TMLaqVWyWZrgkLAHIQZ1prxbspYu2rqd0k3Axlp99h753MzrMUPiFv4fC21Fywpt91bJKsVCyqFl8QOkzFBBxniV2yoP2a7dzMFAUW92Oky8geZHSiMLZfLmxBW0fw55A9WMLPpI86Y4fh0j+Jce9MbgKvXRVA6cyaWXsZhrmKaxcwpNy2oJe5bUrBiMreImZ3gDQ86D5eJYUGFum43MW5fX/8QNBqljMy2sC7lW8WdVRczAOSRcaSSGBnKd6tDXFRdXS2o6wB8JIH0oNGsF9Hd2uQNM2U5FOxUBdFnny8qBMMFe703z3dlmtLa7uC4AV2ZSXBSWhiIiNakPD7jA95evNtASLQ+SeL5tUHFe0di04NtUDqfeYSxEGQAJbeOY2qv8R7UXLuoZkA6KwY/wBos2m2wUUD7BcKtYfvSlpFLNnBOraqA0sZMZlJ3O9EcG4mt2wt1mALZpUmYhiP6dKpdvFMNc7mdiSWH5mm/D+LF1ADxHI9B06ige8QyX0azlci4pEqGHxzGANuRrjs32cGGsi22XNJLOF8TSxIzNuSAYpJc45dtN4nXSdGHnvPKjMB2oDe8o/tTpP9rUxQPbzWlbIzFnIzZBJbLMTCjQTpJofCWYkraytJEu3iIzGNixGkaGKW8P4m7490uhLZWyMoDZu8VnBBzED3SGER940+uCeRIjz/ANBQQXcRl0dgD0G59BqfpS/AWSQC/eM8EFrkiRm5KYUA5QYA6UwtEA5DC5gxEc8uWdBppmHOoxibYJAYueYSX1/uAxQcvcC+9oBrPIfpS+5jrV1glu6LjKQzLbaZXUEMV0UazqR7tMCoukg2DC6zdAAnyU5m58wKgs8DNvP3dxLRuObhy2xuT/MYPrFBwnZ6wIJtJI28OaPSdqmvqijSJBBIAE7gHwgTtQtvC3FvXAc95MiZTcYBc3izhQsAaZfunnrRys4Qwtu2egkr8dFoI212tk+Z0H/EQfkKDXF3SJ7kCeRvCfj4K7GHvNq18wdhbUKP8TZm+RFCPhLakiMRoY07wjToZ1HnQFd7iAStu3ZWIHiY8wDsqa6Hr1ofFXLyDNfxlqyg37tFB8vFcLflXF/iZFxF7q6z3JC+CJCiTLOQBAM70Te4c9629u4Eto4IYFixj0UBZ/vGg6XBYcIb7q1zw63bhlmU6jUwSDpoBG1Uvj3aIO2YqoVZCIAIA2hiBLkkDTaRABI0J7S8RZFt4NLpcWgAWIGY5RGuXoPDPWeYkVxYd1VdeQYDZRHuCNzMA8pEb6hBee9eYxpOp5aef7gdeVfYbgi7F9Dz5H+8YznyWR502bC5V29FGuswN/eadJM840Gp/DuFBB376uRKySTE6GTynb0J6CgUXuHra5BQogA8vIdSTqW8/gFF2ypJLAtESBzJ91eZH5+VOuNXzPh1doGnKdh6/vSjMJwdbSKG1bfyE6E+ZOw8unMKXiFdmCAa7wNlHRVnSOtCXrcGCZ+u3nzq6cSwyqpCALm1ZueXXc+kQPjFJRwzMUJUwwmOccgPh/T1oK+P9aL4Txm9hrouWXZHHMfkRsR5GjLmAM5QPFuen73PwFCYjAFZnkf1/Sg07s/7WUumMaXRvutbIFskcnVVzwT/ADEdQK0rA8RZkVhbVSyhvfXnrumY7edfmlsAUzRuraR05H5EGtM9mONa9aFl1uXEW4CArsuUffPhZfCOnPWBQaRjOJZBN26lmefhB+HeE5vlVf7OXM7McUb9+67uLWay6DuUfKrBFAQA5gST+KnfCrtrPeSxYFq5ZZVeVAY5lDAgqSzLlI1JFSXMKzXVY3yrZWUKmRSQSGOjh2YjKNRymgLw+BCGUs2kP4hAPzCk/WqV2j482IYhWi1bYjMJl3gghT0AJE89dhrRXb7FdzZFtbj95dYLma4xyqfeOWQoMaDw8yeVIeD4A4qEseG2gy5yJAHUD7zHU/XagC7kCYAE7iYHq77n0Gn517Zwiud+9I/CCQPQLoP3rV/4d2Sw9qPB3jfiueI/AbD4CnAsgDQADoKDOU4JcjwqQPPf6fkaHxHB7q6kc5Eb1pvdih72DB5D5UGYXcC8eMMI85HoKDtWu7uKFLIGIEjWCdpHME6fGtMxHDQeVKeJcJQAkjlr6aUCLhvGrth8t5fCTpcUAj47H4GrJiuLAC2xfTOmbKJlDIMASwIkGddBVUxOPDF1bUE6+TRv6GuuyeOXvDYbdvcYiTP4ZG/p+dBaMRdtqVIwty6xMKWUc1J968wKyF6a6V0+MxTDS3ZsqObOzwPRQqj50UmGkjP3hCkERoNNpyjMfnHlQ4t277o6Kp7i66OLin8GoCsNSGKEExzg0ENnB94Sz3XukgDwEpb012tnXfmxrr/ZuRg1lLSHUMSDmKnWPDqdVB1PKmd91Ahmg7CTE+Q+HLypRx20bqL3chkuW31YqrKreJSeYInSDyoO1xHiZWuEsIMImUQfPxHkeYqQ251yyep/ZPxrgY4RqUReU/65R9KD+1BmMM94A6FFJXXWJQC2YHh1J+tBP3N9gCWtpPRSxE+bED/hqUYbrcuf8H+So+Gv31pHtgqjLKgxIHmF0HpNemx/Ov8AgH+ag6xhCL315ny2ZfwrAHhKkkKpYiGOk/lXXF+JpZw1y+QGypmAbWSYyzPKSKlS27rF0pDKQVWTowgjMd9D0qle0Tjtj7AtjDsWLuiEwxGW3JIzkQxlVmOhoKfhMQbousfvGGbmQBqBG3T4mmXZ3DeF7h964cq8iB7unQST/h8qr+GxeW2ET7zE+gzSPyFWHhOLVba5tgCB5xtA9TPy60E+JxP/AGg6fw0BUR5CCfgGind5i75NiFDP/KDoi+sD6HrS/AoAikiWZlEHzMx82E/2TTfC2JzHmxLMdNY2+EQPiaBWmBXvQ591RIB5sxEE+g1M+VdYg5rgUCSdTOw5bfGPnvNM8TaKg5T4h4E9TAX6CZ8qF4daQXWYagTrG4VSQY6mJ+JHKggHC5YlhJIO+07R8pPlPlU+OtKjSADAAUcjA38hLfSjLmIGYk8kP1bl8m+VJuI4nO2VdTA+A219TpHl5UA9nCgtnG87/T6j6QOtB3eGlyLYWVJ1MawDmP0H1qxcPwGfRNTsSNvMD99asWE7OMlpj99wQT0HP6UGZ8RwRSSB4DcyH4dP3yq2ezMJhr5zEIsHMxIAGhkknQDSJ86c3ezXfW7YgBRJ8yTpJ+BNe8RwPcv3iAKRrp1BkH6UFifiWA+0MyK16/cAk27dxyyqMqmY7vKIiZAqbjXEWt20KdzhSbiLmuhfCHBGgWFkyF9/STUlntLhnCzfl2APdJJcTuuS0DcH+lD4/iqWsp+yXPFmi44RQuVSxZ2djcUQDuuu3Ogzf2hF8RjrOGs3DdZlDFoAAzzmPhEQF56771pHAeFJh7KW02UfEnmTVH7HcRGM4li8TGyoi+Syfzyj5VoaOKAjNXxaoJ111r5jFBNmrwmhRc84FfDGCYG9BKwoTGYUOINTvePMUNdvQCaDM+0OEOFvliDkbwt6cj8Kr9rFFbynNoGUq3oQR+/2Lp2o4gGgkSM0GfOdP30qp4rCW80w390A6dYNBseD4obil3yBQYmfIamTpvUNq/bBdrQdzcYMxQMVJChZBMINFGx5UPwlZtqRbAkZtgN9STAJ+tGszDQuBMxC6+ksSDHpQQul54hVtwQZchjpuMiGBIke/pNcYjCJcgXGLwZhJEf4PEPia6w9p1usGDXEIBDuwMHYrGgA0B0H3qJuZtpVQPKfltHyoAsNw+0oDdyisYnMAWBJ6mTv586IxGICjM7BR1YgD5tQN2yTIcm4smS5CaA6ZVCidpBPrNC4TgqsS6W7KlWIzNmuNyIbUCJBB97nQc4V8NBW1nuAEkgF2UZmJkZiLcEztUoK/wDl1/8Ai/Whcdgyr5vtqoxGQLkQ7mRCHMxM7b10OFtzxWJ/wR9O709KA7g/E++tq6L3aGYDe+MrFdUXQagiM1Ur2u4aLNllcMBduZhI8JuLmAgaj3WOvWr5gcWgzC1aYZWMyAniaGPvnNrnBkD71Vr2j8Ka5gr7xbU57V3KsljkBQkscoJyv+H7tBjthv35RVpwLKJB3GUD15x8oqqWRlYTsY+U60Z9obPBMGdfhpQXXhbZ2BPUeggHX5zTs40Z1Qb3TAA5KNS3ykz5jpVT4JxNADpoNABuY0AHrpRnCsUXuNecwSAAd4Vj4VHQRr1MydxQWDiPEIZgukZmJ9f9DHy60NZSEJK+IgwDz036azHoa5KhViJuXCDB1yyZVfM7FjvoBtUPFsUCpCksJyztOupnp5/rQCYniEjwnnlU7gn7zDyEk/uK44a2e/lAMud/wrsPjl0+NKsTxBFcqs3H92BoABrlHQb0/wCwZz3pMFtSY2ERpQadwzAW7KBVAEUUzUFdv9Kla6FXM2n9aCQtAqqdpOLLDAEHTWlHabjmIukiyYTWY02/Ol/Z/hr4kXJPIr9KCz+zHF3VwfeFlVMRi2RS2bSLUCAIDSbcQSKI9ouLy4R279rjDMMoyqgEEmVUGdVA8TGJ9ar3YS1fGGe01izc7m7P8TRkcR4QMpkTlcERv0o/2hs7YR5ARR4QAI1OnM+flQKvY6gVMQ7aAlZ+AYn86c3vazhzdNpVZgNM4iPUSRIqD2acPS7g7ndrkVjkPOSEAZgecliafdn+w+HwLNctAtcaZLqGOoghTAyjU6fnGgEYTigYiDIO3/Q00cGJO1DWeFqGkLlkzEAAdYA2Hl8qbhAVg0FL4v2iW1JZsqruaXcP9p9pmCraJmANVkz0Utm5dKddpfZ/YxSgO1xIaSUiSOhkaUbhOzGDSy1hLS5GiQ1tSdBA1yyeZkydTrQT4LiyXVlfQgiCCNwQdQfKpXw+YR1FAcN7JrYnuncqY0uGSI6NuR5GY68qc27cGDQUbj/ANHWNwCp5ZlqpXVcKJXUdRt+R+Va3xrCB11qlDs+bl1hdYWrFsS7nTNOwWefU69BJ2BKe1N5Bl8SZY1DxtsGDDTy6/GjuG9tmzq1wjSQrGJ1iRoPIbxUXazA4a8hu2Gf+GVV5BHhPhVoI1EwCPPyqu27HdHIVzBgSregkCBPz33oNbwuJF8a3GX+z4f8AiHi+INe4bCXLaC2pGVRGe45Z282AG+vNhWcdi+1MOLZJhvdPQ9P3uDWnLbt3F8YnqMxj4gGD8R0oEePw38bLedmtlQV7pDIcMQ4JUMwEFY1H3vKveH2cMy5sOhdZgsczBivhOt0yYiNBy8qaXYIe0kW1yiMoEgNOoXQAgg9aG4Rw9cPZFpM7KubxNBJkljJAA3JoOrtg5Cqwmx0GmhBExA5UObOK/wDFs/8Att/nrvH2vtFh12FxCATyzCVPw0Nem/c62/8AG36UHP8AtLCrdgPnuXYAS2WcsUXkqaSFGvoJqPiPDO//AN3hVUlLtvNcdVIFxYkBc7EggHUDnrrU+P4Sbxss1zuu4cuuWDupUglgAAQTOlGcSQnD3Fss/eFGyMnvBo8OuijWN6D8+cSslSyEeK2xHwmoidQfIfGOn761pPbvsi1239sW0UuBR39sMpBncjKTtO/SDyNZvbw5DZNdZyzoQw5eRkR8aCTD3IEDSSasBxSqixqVYk9CFEAkepPwAqtZ9FbrM+uk/wBKnHEYHrv9f1oLfgMWY7wnM58/vN+cTPx5Ca5vcSQllGoSADy01b1nrVZ4fjRkaSZ5f1ih7OP3nnM/GgLwqszXGHvNz6ZtWM8jt8Ca03sD2cyIbkRIgf1rN+AXu9vpbOgdwW6n+UdBAr9BYOyqoAugAoA2tZdTVY7QcYAPiIPQEwo9STFXW9YB3qAcCsnXu1J6kAn4TQZTxbtlZt22S0BeuuCJXS2s9X3aOi6dSavPs9wkYVHYAMwnQR5TudTFEX+wOGzZys842XrqBv8AGjLbhclu3ADHKPKAW26QtBK/AVNxrilxmAzqjsgfL7pJQzI12PODyine0mzaGBuizhwpXLnuaEjxJpmLFzJYf9KtWNuMtzKr5AyMdNT4SuoBj8R/e1X+wLiMJie+D3Dmuo7Wwxy93lZGW3OsLBI1Op8jQEexIzgiOlxvqBFaMyis09i+KX7NcUGQtwgGIJEAzHxq7cVx5lUTdjv0G5PyoJS03I/fpU114iCD6Gq/c4Hce73i37qgCAgYZPisa+s8qFPZnGFswxbIRsAi5T65gW19aC22rgPrUi2R0qvjC3bYzPcDP5CF9NfzprheIhlB60BF/SgzcqS7iJqKgXccut3Yy7yPlSDhnHLF3Ed1eS4xtkFCBNuSNpncTEx1qyC6GuMgykhT4TzkbfKp8BwRBbSUCuIzGNdOcbyelBSfalg0s4O+VAXv7lpV5bnvD/yGsnv8UZlUSdFKz8Tr8jHxq8+27tALt+1h7Z8NkEv07xo09VUCemYjrVQ4T2VvuysyFUkSxGkbz5/CgPucKNkLcGhV1B+KBv1+Va7wfF5haOVmFxYOQE5WQHVo2BUfQVTOI2FezEglmBEf4foJpvh8bdW5Ys2lLI+pbIzKh2BaNI8j1oLkmFGpVFBOhOk/8Mk89zS7iN5cPkLXVUFofNEmVMEDl4onTY8qhx+CZAnfXrzB3VISLaAtoMwt5SATpqTuOtS4bA2rc5AiE8xv8TzoOMMbb2VyeO2V8JOoK8t9xy2qE92NPB8h/lqLhlkW7YCMSrSwzMIhyTpoBEnSjwH6D5igh4nwdL9preUBiPC5ElWBlW1kmGAMc9qMtjKP4jgtzgRrzgEsfhUQs27imQ91TpGZgPoVWg+znD7ti0LTZIQtlZWYsVLErnAUeKDqcxmgO4SlxluC6bjAXLgUsDbDWzGTQZZEEr5wetZr7TuywwzpiLQi27e6PuMIMehjT4itEwOOJxV2091CFVWUKvi13zsSwJnkAKMxWGsY21dstN1ZKPBPgYQRBaFDDQ/Kg/ODaZ0PJtPn/oKsPZXsO2NVrt29bwuHQ5TdubFuaqCQDuNyBrzrjtz2RuYK/DeJHBKP1g6gxoG5xVu7KNbbDcODDNbVroZTsLuaQSOsE/A0ENv2aYFiFscTR7hmEYKM3p4p+U1WON9gsTh2AKhxrqpmf2K0/tatq2wXD4Vb2JceAkeG3P329OlB9ncXdOJs2sSpuBEK3Lp0GbUq3ntB23mgyHA3Ws3rbGRDA/Wv0TgcQcgJO4pdxXsbg7sl7QaTO5G+u45UfZAEAbDYelAyta0SrRQKXQBVf4nxq698WLBRWKly1wwoVSAdtSZYaUFh4ni82W2p1uMF+B1Y/BQTQ1vCTiwTGVLbkDzYhR9C1I+zlrENirnf5SbVuVKGVJuNEiRIgIw1/FThEfPcaZYIoHLdmP8ASg+xOFH2hAkHwXPeP81v1pJheH5HxDd6bc32hkykhiloA5GQz4gdJBiI30It33F6SCWCHTpLKDr8K4+yM1vEMQoPebn/ANNJ9aBX2axCW8ZetW7XcKyo4SdSdQ5Op1ncTpptTzEpdXE94+lpLTGeUlh+SqfnWXcN7YMMfYe+TmE27pIyxm/l5EGJPlz3rdrQFxI0II16GgoeE9rlljltqPeygu6rJkDQHl4tz0PSjcX7S2RbjHDyLRAuEXE0JAP4v5hWce0fsC2Evl7Kk2Lh0jZCfunoOhoTC9gLjpIInLm/Sg0C77WcO4IYMhnLJKsJjqpOnnEUV2f4q9xjkBNthmB8+Y/r8D1rPOznsxv4i+Ffw2ljO45/yr1P5Vt2F4ZbsWxbtqFVQAAOgoBEvmjO+ga8qCuXAK8DZwRy50FB4T2nGHxN7EYsHI905WEyszlEbwFH0p1xH2hLirV1cHcaxAUG8UJYk6AKACVnYMY16VQPaPxEPiO6tkZLUgx+P7xPp7vwNJ+C4rKrWyWC3PC2XmshgD/eUGga8O4UpuXB303rJm27DwsRupBmRMiZOvWh8XjMRbHjUhdyPua7FI2nyNOcdYtDCQtvx21IzHMpgklQ3KQCRuZjbek+F4VfvXVtsGi3lJDEwJAI0OgmflrQPeyWBvY0CGCojjMGmWHSfnWmWMeEutaIUDKHnNyBIOkAaRSDsbw0WkGUkqMyyDGY6MGHTxZuexHSmnaLg1rED7PcUL3qMVuxmIKlZG4OaHka7A+dBPxPiOHvKFabuVlcLbDN4l90/wAPTQ66mNq+wWLa8zZbZtFT/wB5CMY55RLEeZIonhQVLa2Q+fulCTAB8IA1VZgwKH4gLOdVuIHNxgk8xoxE6yBoRpzO2tBFicGuXJdvqSNsqgOOg3Y16MMn48SfPx/5a54bwC3h7l1rXhW7llAIgrOuaZ1B2ipjjbf41/xig+Nzq8nooA/zN9aG4dgnN+8XR3tsLZtm42gOUi4otsZAmDJXmaMW44Byqi+sx8QoH50uxl/FLdw+U96jM3fJatgBVy+Fs7MSPEeusUE3FO0b4W9h7RtW0t33yd5n0UxzQATPrR3Cu7RrrLda4b1zOwGoDZQpyhFJUQo3PKouJ4jurL3hbzG2rNAjOQBJAOsaflU2H4hntowdVzqrAASfEoPMgHffLQB9sOBtjsP3KgKc6tnug5RG8Cc0weg9ao68MHC7pw966Lllwr5lEFHj31BJ22IOpERO1aBed89pVa87FwxUQAbY0csQqqACyneTECZo7F8HW+ly3cRQrrBMKSdCNdNx60FfwfGYAdka8I8Nyz4ww8wNRT3hIt3ZYWnQ9X8JPw3qmYfDXeGKLV9C1oEhMSnQnQXQNVPKTpoKk4rx3GW/HYdbtrpllh8j4h9aCx9ssYuFw4uiBlZVCzuGMESfn8KD4bxRbqhlO/Kazzi3EruNym7dzKNVUCAD6deWtfYR7lnY7UGm4m/C71VcNhlu8QtZ9R3d6PWBuOkTSxu2eUQwPzmuezXaVbnEsOFMSWX4MjCPnFBpXZ7A92LpBJzMFE7wi/5mb5VPirJGdh94KB6jMT+Yom7/AA7Yy9SfmSf60rx+Mld6CG3hDbYsNSUA+Oao8dhv4N5WYjxEwOc21iK8u46SJOxB9YrjiePUIzPpzPwFBlHa7srflsQFVwQGfugcoEe8d489fOtF9lva7v7At3D/ABLehn7yjQMOvQ+frVFs9q79x2tCLdtAVdrm4EFSsMYBIJEfpXmDvC26vhriBrewDDbmpE6gjeg3hra3BDAEGgv/APL2A2bKs+g/6Uj7Pdp1voGGnJlO6tzB/oeYpzc4sIigPVVUQoAApdxDFACgL/FehqrdpO1i2/4anNcbYDl5noKBjjOJgNAMk1JxPjYw2DuXeaqcvm7aL9SPlQfZ7hWYBm1dtSf6DpSr2n2pFnDrOitedVEkgeFYHPWfgSeVBlLXCZJMkmTO5J1k0dwzGqm6Fj/aj0+6Y+lS4vg7W/fhZ3Wdfe91QJPnqBz33pegC6lSfKIG/XeNKC7cPxVzEZrlwjulgeNvCWHuyYBeJnmdB5VbOFYU3JYg5Ikttm5DT7q6DToBPSs/7N8WuXsVZt5UjOoAj3QT4ign3okzufStf4bw+z3Xee+rMcoJkAAwJGoYhgTqCB8KBdwa01uw1xmi3nZhpsuyNrMKVUH0M+tq7xYAkMV2JgnpM8vhFLcdkeyyu4VWEE5gJB97VtNtNudV1eItbxq23Zr9q9HcKkAFSD7zrlkgq4kmDE70Do/wb16497Kt0q2RgAAQioSCTJLBVO29R8Tu27qsFV7hiUZVbwuBKMH0UEGBM8zTHE92BAtKhI3IUkdPXUTua4+1zMa5TBjkQNR9aAc4262q2WXlNx1UesLmmleI7N2mdmN5wWJJAKwJMwPDtReM7w3VdFB8JU+IA+8rLEgj8Q66179pxPRPjd//AJ0EfCuG3baTcV712WEvdBEZjlMTlXwxsKk4vfxSWLjr3KuillQ5rjMRsojLqfQ1B2bxGJeyTiVPeZ3+7kUrplIGgjenAttGhUHqdvpH50AuGQPaBuC+xZAXVhknTxKyDKD0gkz5172a4/ZxVk3LCd2isUgqFIygfdXQDUQJpXwXiF3EZ+9dlNu66ZbdsqrBTCstwgkg+REVLh0tLf8AstrDhSR3hMKEkk6ltWZ9DuOVA9w2DFy8Lqu/hQ2/CwykFg2og6yBrPWnVtYqLD2gqgDYVOtBPcw6upDAEHQg1WrvZRbTt3I8B17rkOuT5bfKrJn+FR3Lk6ztQUDinYpbhNyx/Duc1Puuf5hyP8w+M1VMYpXMjqbdwe8h3HmOo8xpWxYmxPiXRhuOv+tJ+J8Gs4xMt1dRMMNHU+R5em3l0DBeLMASKVYPHNaupdQw1tg6nzUyPyq79q/ZdibBLWScRb30/wB4PVfveq/IVQHUgkEQRuDQfo3B8fGJs27ie66hgOnUfAyPhQ+KBOgFUz2NcSLC7h2MhIuJ5AnK49Jyn4mtLvWlAmgr5tAan1k7fGqt264we5Nu142b8OsfLaq/7R+LP9tYLccBVSFBhRKgnSecmkmF7TXAApRX6aQSfhuaAvgvAHuy1wkSXHiEnOIOo31n19daYY7hCASIkhXA0Uyphx7wE84gnX1NSWFxAUNctFBygzznVYn6/A1IeKIo8Rzrm1Cg5jOjAQMo012oEeHx17DXCUZlIkGdmUERnE7QRrA5R1qz4Li97EyEcI49620gj9RSvHcOS4socz5VAzCW0IiSW5qfmCK6wWDKONCpVm8SqwZQOknVZB0J0g0FltdmcW6wb8T+FY+pJP5VBg+w92y+ZijnfMd/rNXPszjs1uWIMLJ6gdY5jzFVztV2zW7lTD5RmIhmMKQQdWeRk9N9DttQH2u0CWBllWcfdBAHxJ0+G/QGkfFOIC41y6/idlVdZEIBmyKoaYza5/5uUgVWMFeLA59Tk0z7SHM92BufM/zU4xl4rOrA5xBM9/opkAToP1G8UC0W8ybkjxTkAUAgKxGYySQV2HQETMV1h+y63NbgCDQ75mYydCxOgOaJA1gbTqTw3AZBnuEkmDIM5SBpIA3gD5fCmOKxw0PnBjX5URH2Vw2EwuPS88qoDLljMoLjKGjUwAWBGu81f24KqStu7e7ppcBGUIe9Jbwv7xEknQ6VkXEcSS3gB66yNif3FN+yva7E2CEdc9mZyExAO5Uj3DzjaZoq7YK5a7+/YFsK9k22ljnLC4mYMswRA0J11NH3OF2MQy3SO8a3mVWDGFM+IeAgSGHPYiiMPxC3dstewqq7Ku2gckCcjPBIOmkmNuRml2Hwl6G7q5ayM7urBCWHeMXI9+N2Ov0oHOaOn9aAxt0S03e7Z4CkhfC0BQQG9/YafCh34Q5JFy/dMASAQg1mP92ATsedL8TwCwUJVVUx/vCoY7gyWeZ2oHnCr1xrCtet5LmoYERsdDB5EVKW6Kkev9MtIbeFvBIOIIAEAIgXSNBLzHzFcJhBAm7cJ6m8dfOM2lAfi8eyvbhi2ZirKiyQCphjGYgBgAf7VEBnOotk+bkD/mlvpQ7Yi6F3t2x5gkfQqKBwly5de4pvMbYyFWRQgOYHMM2pMEcjswoIMH2pL4u9Yvm3YNoAqxbNnBjVS0KIBBiCdfKrPwfAWiwvqTcYrlFxjyB1gaKNeg1pLe4cbaH7OqZ9yzHxsfN4LE+ZNWnDLpBPkep+PKgJF2dF1jnyH6n0+lSAHm3yEfnJ+tRKYqQPQSIgH6nU/M14bImQBPWNa4yV73Z5UA6YljchtOh/F1HSR+hr7G2Ncy/Ef1oruSfeE/vn1rhbRUxMjodfkdx6GaAcHMORrMvajZwts20dFa9cIJI0dbYOpJG87AHzqz9tO154engtF7lyTb0lF6liOnTc1h+Oxt27da7eYtcualm5z06Ry+FBqnsv4RhkvNcslpayJDGRDPy0HO3Wh4zDArWU+xS8TdvzOiWxqehbbpWusaDB/aFwRvthOviQR6rp+lN/Y92VW/cuYi4oItEW0HLPEs3qBH+KrZ2+7PnEWi1s5bqSV6HTVT0nrTL2VYAWuGWBEFszt6s5/oAPhQPrvAUYQVFUXtX7MRdlrXgfqNPnFaeDXpUGg/LnFcJisG2S4WjlzB+YrrA9oW0DqG0IBBIaTGsTrOgOmo89a3/tX2Xt4my6soMjfoeRFYFhi1i4bRRc1slWLCTvyB5EH8qC1YS6UBki2rSNVIVwIByE6lp3AA3Oo2KfjVpLZtW0i2qw4DEsCSPecid/wxIkiurnEWOY5sp+6IzOwaVYBRovPTQ+LnIpTxLH6pBCeHUSWk5Tq28EydOWblQT8OuyVEeJ0jxa5vHPgIGkDckx4W11irNdw6roC0zqZ1M8iee/TlSDsth/D3nuzCgnUSOY00mY8vyshhoGxHlt0Gn5ig8W+Y1hSdDudPh86Bu4PNznb4gdJ/evnTJbYEq28b7H6fn+lLMUgB28MjWBIPKfn68xzoji7hghmAJ133nWOn6zUOIwpGozZeROn0BohQOZJGkj12O+x6+Vdfa1XQElSJGnwnfcUULhuJ3bJzWmYEFSQpaDlMgMJhgdRB0gmtkweOW9ZS7ae33bCZ1gdVjw5SNoO1YpetFifd+flvv5UVwPj74K8CJa2x8SdR1E7N5+UbbBpWKx6W2Y3Sxl1tBgrZTmP8IQoy/95lnqDrXvGuFXrlprdsqmYZSRJgHSYXePWheJcZwlzDq115s3QCGzZT4WBB3zAqyjzBFQ2sdZxciw9y+FPibvXVQI5hiO81EaA7mgI+xvGW9iEBOhCqJP/uMf+WuP9g2//Gv/ADX/AOui7OCyA5cir5CI0jcAT8aj+2r/AOZs/Nf/ALKBT2e4S9u3/wBqK3bmYkNJc5SZAJYRI8tKZYu9CEoJI1ECSdRoBqdqiwFtyrZlcEO0FyPEubwkCdBEbidOdc4l7oOXwAEHWSToRIygAcxzoD8FbLPJkBddZ1PKNf6UwTF5DB2/KheG6WwZmSTP5UTIjXnQHJenVSDXfexyNJshUyp06Uww2KJ3oDreIB51OLlCh66DeVAs4v2la1OWzceOYEikGB9pyPd7q6rIx2DKRPoTvVzMdKB4t2dsYpMt5AYMgjRlI2KtuDQB9oGt3bAZtVBifJiAfiDlYH+XzrIONYRc7I6wyNrHTmR5R4h8q03tVhXsYO4qFnDDKGMSo6nrtGg51mXa1w5S8TGdMj77jbQeU/KgtXshwJQ33ghWKKCeeXMT/wAwrTbjaVR/ZfdzYNWiNSo/ukifnNXRmoF3E28J9Ki7A40NgrY/A1xD6rcYflFdcUuQrelVf2W8Tl8XYJ1S6XHo+/1X60GnrcrsPQiNUmegJJrOvaX7PVvo2Kw/gv21LEDa4qiSI6wNPlV+FyvLjSKD8vW+LXHBDdAPCACQDME+k6xyqLDWjduqoAHhAMdI1Ov3jPzo7thwr7Li79mPCrHJrsrwy+vhMUV2WwIIJOh0IP5jfaKCwcPthLYH3Rof1jpvUgxY05A+6eR8h/rUeJYFfDIGg03H6jy9KCSydgNTqRyj8QnaiGK4ho3gfX0qN8SDqABGmuvPp/WaiseLSfCuhJ/I+U7ele3v5d9NTzH61RCbgiRH+EEj/T9ihttBPXkseX78j1oq2W6DznX5zoK9vWViS09ZG0Dr01j9aigxZIM5fISeW4/P9xQePeZHnroPgaYvb5AfDNPx10ifOoL6kQTHmIE+YMdfz9aAjsx2jbDlrTmLVyd1zd2xgFlUwDMQR5DeIN24L2as2PHYu3mDruGUggmdAqbeYNZhcUElTr0+H7+lWDsj2uOGPd3CTh2Oh37szqQPwnWR8RzBC3cS4FmWFTxBlIa45I0aT75bcSNoqJBiQAO8tiBEdP8A46sLIjrI1DAwZ0IYaFTz0M/KgLOIcKA2GQsAAT3iamNTt1oOOI941m53TnvMpKZQvvR4R4pn510LRJUC0GI+/dYFtfeOgbXy0oXj3Ezaw9xlIDhTkBEy3IQTrR/DSTaVzmlgJziG21kQI18qBjaIjL8q6w+0HcUI4kbwa9wWJObK3PagNKa16tqK+urppXCX6A60/WpA1CC9Uy36Ahbh6VJbND55/ev+lSd4FEsQB5mPqaDrG4RblsowkEEEetYb224Y1jPZYHwkMhI95eRHWQdfjW1XLruRkML1Ea9d1Ob6evSkdveF3bmIwgLF7ediZ3BADR0ggcgP0Bv2RwPcYW1b5qon1OrfUmnrPS7BGBRL3KAHijeA1mPs/wCJ93xhhyvG4h9feX6p9a0Pi17wN6GsSwHEO6xqXfwXg3wD6/Sg/TaNXWaoUbptX2agnDV6TpUAeuy1Biftiwv/AGy0347cH+6x/oaW8PEII09Onp01+lWP2zYYzh7g5Myz6gEf8pqsYC+CszBGxGvzHTr50Dljmg7Eaeo5/lFcX8SEtl9uc/8A6/EkD864NyBPKOX1ilHaK+e6WDoSJHWAaIbWrrMFYjXmORHMeoP661K52yjMd9/ofX8+vILh9+UGsDl+4+tG27hiAOUx666mghvnYmCY+H7H9K8NmQCAPyHxFRC7B0kzrP720r3Dtm0nr8/IbUEpPQx0AH09N/2KHKnYtAO0mT6QN/j0oPG4zI2WYA3yj0j+hqO1xVSOe+nWipDhTrA1B5/08oqB0kGPXT6iiXxUsPlv+lQs0t00/fPTpQO+xna44YizfJNk7GDNueY6rJ1HLccwdOWwWAZTKnUEagg7EGddKw+9YXaddxJ/SvEtmBDmP7TUGitwIG4lzwKbbZwQCxPlPhj61bcMZTWqtav5riIAAGOp94wBMS07xvVmsmKDxkI5TUN2yx1AIoi7jcvKq9xvtg1rQIDPn/pQWfCYjMIO43r7EYadt6pXAuNX7l5XZ1C7FAu8/wA06RvV5S7KzQDorJvr0HP50Rhgd+f0HoP610tuaW8VxDC7asocouB5PoBA0I6nn05aEGNzHa5LZluZ3jy6E/Qc+QMbsEXvL76LrLHwrPwGb4j0FQY/EjDYd7irm7tCYmJyiYkDT4CPKqV2Vx1zH3PtOIbNlP8ADtjS2nmBzb+Y60F5PErlweAG2v4mHjPop0T+9J8hVZuI3+0Bmd2HdEjMxIBzrJAOg5bVZlMik3GLIF6y43DFfUMNfqAfhQOre1R3r1cM8CgnumaAPj9+LTHyP5VhzGTNa52zxBGHePwn8qyGg/RvYvivf4KxcmSUAPqvhb6rTovWZ+x7HscPdtnZLkj++NR81n41oeagJFypM9BTUqtQVj2k8F+0YNwolk/iL6ruP8JNY7wzFxH1H9fX9K/Q18SDNYBxjBCxjb9pPdVyF8s2v0mKBqLmkg6dI5+fTTmKV9pSclscpJHWIG/X18qke4QoP8s/M/oIoXj7ytv6dY6TzoGnDbcIrt7sbfvnRbPmjWBE+vn+tL8BeIUemnlpRttPeE7ER8R+XlRHF1p1Gg6dfOpDbiD/ANPX18q5DQARzr48xPI6/P8ASgCx+Gkkke9E9Z8ugMUnucPYEEef03pk11jqDHKPWjbF8lQeq7UVX8O7Try13ohC2/QUbiOHqVZh4YE6fvSl5PhOpoPWvEAfL961EcWf2B+te3bWsTt/r+ldJZ0Gv0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366" name="AutoShape 6" descr="data:image/jpeg;base64,/9j/4AAQSkZJRgABAQAAAQABAAD/2wCEAAkGBhQSERUUEhQWFBUVGBgYFxcYGB0eGRoaGBgcHBcYGBgaHCYeGB4jGhUaIDAgJCcqLCwsGB4xNTAqNSYrLCkBCQoKDQwNDQwMECkYFBgpKSkpKikpKSkpKSkpKSkpKSkpKSkpKSkpKSkpKSkpKSkpKSkpKSkpKSkpKSkpKSkpKf/AABEIAL0BCgMBIgACEQEDEQH/xAAcAAACAwEBAQEAAAAAAAAAAAAEBQMGBwIBAAj/xABIEAACAQIEAwUFBgMFBQgDAQABAhEAAwQSITEFQVEGEyJhcQcygZGhFEJSsdHwI2LBcoKS0uEVM6Ky8SRDU1Rzk6PTg8LjFv/EABUBAQEAAAAAAAAAAAAAAAAAAAAB/8QAFBEBAAAAAAAAAAAAAAAAAAAAAP/aAAwDAQACEQMRAD8AaXskSLL3DE5Y3j/1GANC8OutiLWbDr9khyuqhm8Bhg1sQon1mu+H3u8US66/ggfAZix+MCpLPArYLEWpznM2Yky3Uhmjl0oJMZifCUOKCXCIXKqTJ28BDE617gsKffyu75QM11iSRvB2CwTsF50JgeJPcuXcNbt/ZmthWkwQQW3VEIB25nmKbfa1BAa4FJ2XMoYxv4dWoILGIvNcZFspbVIGdmkGRPgRAJ+JFd8O4SthWHeMQzvcOUAQbhlgMoLAT50v4h2mw9o5lHeMSD4ZkxIGs+KJO+nnSHiPtUddEtIp5BmLH5LoKB12j4TbuPh/DiHZrnuZjkuKvidbouOABGsx5azT/C4ZlUBVt2l6KJj5BVHyNZtb9oeMzF7vdIokDQTJ5AasToKFxPtOxYMhlQT4R3ayf8WYn4UGj3GT7Xlm6zi1JgHKFL6CEUAkkSCSdjtUrlwfDZLMSBLui6H4luc7VmVv2r4s+IohyggsEjQmY5xsOddD2q39r1pHtsCCBmWechlMgUGo2rBsWj3lxEQM7TACjM5aMzmPvRtQlvFC5cYpbuX7TJqfuBgTIAuFVbMCNRI8Pwqn2O3PDcSjJiLItO4/3hBuFWmVIY+IQROhrQuGcWt3lBN+05dmCi2YnUkAKxLzAk/s0HnDL63rMhMiy6G2VXw5GKEMFJXdfSKU8QsNat2beBzMO/TMLaqVWyWZrgkLAHIQZ1prxbspYu2rqd0k3Axlp99h753MzrMUPiFv4fC21Fywpt91bJKsVCyqFl8QOkzFBBxniV2yoP2a7dzMFAUW92Oky8geZHSiMLZfLmxBW0fw55A9WMLPpI86Y4fh0j+Jce9MbgKvXRVA6cyaWXsZhrmKaxcwpNy2oJe5bUrBiMreImZ3gDQ86D5eJYUGFum43MW5fX/8QNBqljMy2sC7lW8WdVRczAOSRcaSSGBnKd6tDXFRdXS2o6wB8JIH0oNGsF9Hd2uQNM2U5FOxUBdFnny8qBMMFe703z3dlmtLa7uC4AV2ZSXBSWhiIiNakPD7jA95evNtASLQ+SeL5tUHFe0di04NtUDqfeYSxEGQAJbeOY2qv8R7UXLuoZkA6KwY/wBos2m2wUUD7BcKtYfvSlpFLNnBOraqA0sZMZlJ3O9EcG4mt2wt1mALZpUmYhiP6dKpdvFMNc7mdiSWH5mm/D+LF1ADxHI9B06ige8QyX0azlci4pEqGHxzGANuRrjs32cGGsi22XNJLOF8TSxIzNuSAYpJc45dtN4nXSdGHnvPKjMB2oDe8o/tTpP9rUxQPbzWlbIzFnIzZBJbLMTCjQTpJofCWYkraytJEu3iIzGNixGkaGKW8P4m7490uhLZWyMoDZu8VnBBzED3SGER940+uCeRIjz/ANBQQXcRl0dgD0G59BqfpS/AWSQC/eM8EFrkiRm5KYUA5QYA6UwtEA5DC5gxEc8uWdBppmHOoxibYJAYueYSX1/uAxQcvcC+9oBrPIfpS+5jrV1glu6LjKQzLbaZXUEMV0UazqR7tMCoukg2DC6zdAAnyU5m58wKgs8DNvP3dxLRuObhy2xuT/MYPrFBwnZ6wIJtJI28OaPSdqmvqijSJBBIAE7gHwgTtQtvC3FvXAc95MiZTcYBc3izhQsAaZfunnrRys4Qwtu2egkr8dFoI212tk+Z0H/EQfkKDXF3SJ7kCeRvCfj4K7GHvNq18wdhbUKP8TZm+RFCPhLakiMRoY07wjToZ1HnQFd7iAStu3ZWIHiY8wDsqa6Hr1ofFXLyDNfxlqyg37tFB8vFcLflXF/iZFxF7q6z3JC+CJCiTLOQBAM70Te4c9629u4Eto4IYFixj0UBZ/vGg6XBYcIb7q1zw63bhlmU6jUwSDpoBG1Uvj3aIO2YqoVZCIAIA2hiBLkkDTaRABI0J7S8RZFt4NLpcWgAWIGY5RGuXoPDPWeYkVxYd1VdeQYDZRHuCNzMA8pEb6hBee9eYxpOp5aef7gdeVfYbgi7F9Dz5H+8YznyWR502bC5V29FGuswN/eadJM840Gp/DuFBB376uRKySTE6GTynb0J6CgUXuHra5BQogA8vIdSTqW8/gFF2ypJLAtESBzJ91eZH5+VOuNXzPh1doGnKdh6/vSjMJwdbSKG1bfyE6E+ZOw8unMKXiFdmCAa7wNlHRVnSOtCXrcGCZ+u3nzq6cSwyqpCALm1ZueXXc+kQPjFJRwzMUJUwwmOccgPh/T1oK+P9aL4Txm9hrouWXZHHMfkRsR5GjLmAM5QPFuen73PwFCYjAFZnkf1/Sg07s/7WUumMaXRvutbIFskcnVVzwT/ADEdQK0rA8RZkVhbVSyhvfXnrumY7edfmlsAUzRuraR05H5EGtM9mONa9aFl1uXEW4CArsuUffPhZfCOnPWBQaRjOJZBN26lmefhB+HeE5vlVf7OXM7McUb9+67uLWay6DuUfKrBFAQA5gST+KnfCrtrPeSxYFq5ZZVeVAY5lDAgqSzLlI1JFSXMKzXVY3yrZWUKmRSQSGOjh2YjKNRymgLw+BCGUs2kP4hAPzCk/WqV2j482IYhWi1bYjMJl3gghT0AJE89dhrRXb7FdzZFtbj95dYLma4xyqfeOWQoMaDw8yeVIeD4A4qEseG2gy5yJAHUD7zHU/XagC7kCYAE7iYHq77n0Gn517Zwiud+9I/CCQPQLoP3rV/4d2Sw9qPB3jfiueI/AbD4CnAsgDQADoKDOU4JcjwqQPPf6fkaHxHB7q6kc5Eb1pvdih72DB5D5UGYXcC8eMMI85HoKDtWu7uKFLIGIEjWCdpHME6fGtMxHDQeVKeJcJQAkjlr6aUCLhvGrth8t5fCTpcUAj47H4GrJiuLAC2xfTOmbKJlDIMASwIkGddBVUxOPDF1bUE6+TRv6GuuyeOXvDYbdvcYiTP4ZG/p+dBaMRdtqVIwty6xMKWUc1J968wKyF6a6V0+MxTDS3ZsqObOzwPRQqj50UmGkjP3hCkERoNNpyjMfnHlQ4t277o6Kp7i66OLin8GoCsNSGKEExzg0ENnB94Sz3XukgDwEpb012tnXfmxrr/ZuRg1lLSHUMSDmKnWPDqdVB1PKmd91Ahmg7CTE+Q+HLypRx20bqL3chkuW31YqrKreJSeYInSDyoO1xHiZWuEsIMImUQfPxHkeYqQ251yyep/ZPxrgY4RqUReU/65R9KD+1BmMM94A6FFJXXWJQC2YHh1J+tBP3N9gCWtpPRSxE+bED/hqUYbrcuf8H+So+Gv31pHtgqjLKgxIHmF0HpNemx/Ov8AgH+ag6xhCL315ny2ZfwrAHhKkkKpYiGOk/lXXF+JpZw1y+QGypmAbWSYyzPKSKlS27rF0pDKQVWTowgjMd9D0qle0Tjtj7AtjDsWLuiEwxGW3JIzkQxlVmOhoKfhMQbousfvGGbmQBqBG3T4mmXZ3DeF7h964cq8iB7unQST/h8qr+GxeW2ET7zE+gzSPyFWHhOLVba5tgCB5xtA9TPy60E+JxP/AGg6fw0BUR5CCfgGind5i75NiFDP/KDoi+sD6HrS/AoAikiWZlEHzMx82E/2TTfC2JzHmxLMdNY2+EQPiaBWmBXvQ591RIB5sxEE+g1M+VdYg5rgUCSdTOw5bfGPnvNM8TaKg5T4h4E9TAX6CZ8qF4daQXWYagTrG4VSQY6mJ+JHKggHC5YlhJIO+07R8pPlPlU+OtKjSADAAUcjA38hLfSjLmIGYk8kP1bl8m+VJuI4nO2VdTA+A219TpHl5UA9nCgtnG87/T6j6QOtB3eGlyLYWVJ1MawDmP0H1qxcPwGfRNTsSNvMD99asWE7OMlpj99wQT0HP6UGZ8RwRSSB4DcyH4dP3yq2ezMJhr5zEIsHMxIAGhkknQDSJ86c3ezXfW7YgBRJ8yTpJ+BNe8RwPcv3iAKRrp1BkH6UFifiWA+0MyK16/cAk27dxyyqMqmY7vKIiZAqbjXEWt20KdzhSbiLmuhfCHBGgWFkyF9/STUlntLhnCzfl2APdJJcTuuS0DcH+lD4/iqWsp+yXPFmi44RQuVSxZ2djcUQDuuu3Ogzf2hF8RjrOGs3DdZlDFoAAzzmPhEQF56771pHAeFJh7KW02UfEnmTVH7HcRGM4li8TGyoi+Syfzyj5VoaOKAjNXxaoJ111r5jFBNmrwmhRc84FfDGCYG9BKwoTGYUOINTvePMUNdvQCaDM+0OEOFvliDkbwt6cj8Kr9rFFbynNoGUq3oQR+/2Lp2o4gGgkSM0GfOdP30qp4rCW80w390A6dYNBseD4obil3yBQYmfIamTpvUNq/bBdrQdzcYMxQMVJChZBMINFGx5UPwlZtqRbAkZtgN9STAJ+tGszDQuBMxC6+ksSDHpQQul54hVtwQZchjpuMiGBIke/pNcYjCJcgXGLwZhJEf4PEPia6w9p1usGDXEIBDuwMHYrGgA0B0H3qJuZtpVQPKfltHyoAsNw+0oDdyisYnMAWBJ6mTv586IxGICjM7BR1YgD5tQN2yTIcm4smS5CaA6ZVCidpBPrNC4TgqsS6W7KlWIzNmuNyIbUCJBB97nQc4V8NBW1nuAEkgF2UZmJkZiLcEztUoK/wDl1/8Ai/Whcdgyr5vtqoxGQLkQ7mRCHMxM7b10OFtzxWJ/wR9O709KA7g/E++tq6L3aGYDe+MrFdUXQagiM1Ur2u4aLNllcMBduZhI8JuLmAgaj3WOvWr5gcWgzC1aYZWMyAniaGPvnNrnBkD71Vr2j8Ka5gr7xbU57V3KsljkBQkscoJyv+H7tBjthv35RVpwLKJB3GUD15x8oqqWRlYTsY+U60Z9obPBMGdfhpQXXhbZ2BPUeggHX5zTs40Z1Qb3TAA5KNS3ykz5jpVT4JxNADpoNABuY0AHrpRnCsUXuNecwSAAd4Vj4VHQRr1MydxQWDiPEIZgukZmJ9f9DHy60NZSEJK+IgwDz036azHoa5KhViJuXCDB1yyZVfM7FjvoBtUPFsUCpCksJyztOupnp5/rQCYniEjwnnlU7gn7zDyEk/uK44a2e/lAMud/wrsPjl0+NKsTxBFcqs3H92BoABrlHQb0/wCwZz3pMFtSY2ERpQadwzAW7KBVAEUUzUFdv9Kla6FXM2n9aCQtAqqdpOLLDAEHTWlHabjmIukiyYTWY02/Ol/Z/hr4kXJPIr9KCz+zHF3VwfeFlVMRi2RS2bSLUCAIDSbcQSKI9ouLy4R279rjDMMoyqgEEmVUGdVA8TGJ9ar3YS1fGGe01izc7m7P8TRkcR4QMpkTlcERv0o/2hs7YR5ARR4QAI1OnM+flQKvY6gVMQ7aAlZ+AYn86c3vazhzdNpVZgNM4iPUSRIqD2acPS7g7ndrkVjkPOSEAZgecliafdn+w+HwLNctAtcaZLqGOoghTAyjU6fnGgEYTigYiDIO3/Q00cGJO1DWeFqGkLlkzEAAdYA2Hl8qbhAVg0FL4v2iW1JZsqruaXcP9p9pmCraJmANVkz0Utm5dKddpfZ/YxSgO1xIaSUiSOhkaUbhOzGDSy1hLS5GiQ1tSdBA1yyeZkydTrQT4LiyXVlfQgiCCNwQdQfKpXw+YR1FAcN7JrYnuncqY0uGSI6NuR5GY68qc27cGDQUbj/ANHWNwCp5ZlqpXVcKJXUdRt+R+Va3xrCB11qlDs+bl1hdYWrFsS7nTNOwWefU69BJ2BKe1N5Bl8SZY1DxtsGDDTy6/GjuG9tmzq1wjSQrGJ1iRoPIbxUXazA4a8hu2Gf+GVV5BHhPhVoI1EwCPPyqu27HdHIVzBgSregkCBPz33oNbwuJF8a3GX+z4f8AiHi+INe4bCXLaC2pGVRGe45Z282AG+vNhWcdi+1MOLZJhvdPQ9P3uDWnLbt3F8YnqMxj4gGD8R0oEePw38bLedmtlQV7pDIcMQ4JUMwEFY1H3vKveH2cMy5sOhdZgsczBivhOt0yYiNBy8qaXYIe0kW1yiMoEgNOoXQAgg9aG4Rw9cPZFpM7KubxNBJkljJAA3JoOrtg5Cqwmx0GmhBExA5UObOK/wDFs/8Att/nrvH2vtFh12FxCATyzCVPw0Nem/c62/8AG36UHP8AtLCrdgPnuXYAS2WcsUXkqaSFGvoJqPiPDO//AN3hVUlLtvNcdVIFxYkBc7EggHUDnrrU+P4Sbxss1zuu4cuuWDupUglgAAQTOlGcSQnD3Fss/eFGyMnvBo8OuijWN6D8+cSslSyEeK2xHwmoidQfIfGOn761pPbvsi1239sW0UuBR39sMpBncjKTtO/SDyNZvbw5DZNdZyzoQw5eRkR8aCTD3IEDSSasBxSqixqVYk9CFEAkepPwAqtZ9FbrM+uk/wBKnHEYHrv9f1oLfgMWY7wnM58/vN+cTPx5Ca5vcSQllGoSADy01b1nrVZ4fjRkaSZ5f1ih7OP3nnM/GgLwqszXGHvNz6ZtWM8jt8Ca03sD2cyIbkRIgf1rN+AXu9vpbOgdwW6n+UdBAr9BYOyqoAugAoA2tZdTVY7QcYAPiIPQEwo9STFXW9YB3qAcCsnXu1J6kAn4TQZTxbtlZt22S0BeuuCJXS2s9X3aOi6dSavPs9wkYVHYAMwnQR5TudTFEX+wOGzZys842XrqBv8AGjLbhclu3ADHKPKAW26QtBK/AVNxrilxmAzqjsgfL7pJQzI12PODyine0mzaGBuizhwpXLnuaEjxJpmLFzJYf9KtWNuMtzKr5AyMdNT4SuoBj8R/e1X+wLiMJie+D3Dmuo7Wwxy93lZGW3OsLBI1Op8jQEexIzgiOlxvqBFaMyis09i+KX7NcUGQtwgGIJEAzHxq7cVx5lUTdjv0G5PyoJS03I/fpU114iCD6Gq/c4Hce73i37qgCAgYZPisa+s8qFPZnGFswxbIRsAi5T65gW19aC22rgPrUi2R0qvjC3bYzPcDP5CF9NfzprheIhlB60BF/SgzcqS7iJqKgXccut3Yy7yPlSDhnHLF3Ed1eS4xtkFCBNuSNpncTEx1qyC6GuMgykhT4TzkbfKp8BwRBbSUCuIzGNdOcbyelBSfalg0s4O+VAXv7lpV5bnvD/yGsnv8UZlUSdFKz8Tr8jHxq8+27tALt+1h7Z8NkEv07xo09VUCemYjrVQ4T2VvuysyFUkSxGkbz5/CgPucKNkLcGhV1B+KBv1+Va7wfF5haOVmFxYOQE5WQHVo2BUfQVTOI2FezEglmBEf4foJpvh8bdW5Ys2lLI+pbIzKh2BaNI8j1oLkmFGpVFBOhOk/8Mk89zS7iN5cPkLXVUFofNEmVMEDl4onTY8qhx+CZAnfXrzB3VISLaAtoMwt5SATpqTuOtS4bA2rc5AiE8xv8TzoOMMbb2VyeO2V8JOoK8t9xy2qE92NPB8h/lqLhlkW7YCMSrSwzMIhyTpoBEnSjwH6D5igh4nwdL9preUBiPC5ElWBlW1kmGAMc9qMtjKP4jgtzgRrzgEsfhUQs27imQ91TpGZgPoVWg+znD7ti0LTZIQtlZWYsVLErnAUeKDqcxmgO4SlxluC6bjAXLgUsDbDWzGTQZZEEr5wetZr7TuywwzpiLQi27e6PuMIMehjT4itEwOOJxV2091CFVWUKvi13zsSwJnkAKMxWGsY21dstN1ZKPBPgYQRBaFDDQ/Kg/ODaZ0PJtPn/oKsPZXsO2NVrt29bwuHQ5TdubFuaqCQDuNyBrzrjtz2RuYK/DeJHBKP1g6gxoG5xVu7KNbbDcODDNbVroZTsLuaQSOsE/A0ENv2aYFiFscTR7hmEYKM3p4p+U1WON9gsTh2AKhxrqpmf2K0/tatq2wXD4Vb2JceAkeG3P329OlB9ncXdOJs2sSpuBEK3Lp0GbUq3ntB23mgyHA3Ws3rbGRDA/Wv0TgcQcgJO4pdxXsbg7sl7QaTO5G+u45UfZAEAbDYelAyta0SrRQKXQBVf4nxq698WLBRWKly1wwoVSAdtSZYaUFh4ni82W2p1uMF+B1Y/BQTQ1vCTiwTGVLbkDzYhR9C1I+zlrENirnf5SbVuVKGVJuNEiRIgIw1/FThEfPcaZYIoHLdmP8ASg+xOFH2hAkHwXPeP81v1pJheH5HxDd6bc32hkykhiloA5GQz4gdJBiI30It33F6SCWCHTpLKDr8K4+yM1vEMQoPebn/ANNJ9aBX2axCW8ZetW7XcKyo4SdSdQ5Op1ncTpptTzEpdXE94+lpLTGeUlh+SqfnWXcN7YMMfYe+TmE27pIyxm/l5EGJPlz3rdrQFxI0II16GgoeE9rlljltqPeygu6rJkDQHl4tz0PSjcX7S2RbjHDyLRAuEXE0JAP4v5hWce0fsC2Evl7Kk2Lh0jZCfunoOhoTC9gLjpIInLm/Sg0C77WcO4IYMhnLJKsJjqpOnnEUV2f4q9xjkBNthmB8+Y/r8D1rPOznsxv4i+Ffw2ljO45/yr1P5Vt2F4ZbsWxbtqFVQAAOgoBEvmjO+ga8qCuXAK8DZwRy50FB4T2nGHxN7EYsHI905WEyszlEbwFH0p1xH2hLirV1cHcaxAUG8UJYk6AKACVnYMY16VQPaPxEPiO6tkZLUgx+P7xPp7vwNJ+C4rKrWyWC3PC2XmshgD/eUGga8O4UpuXB303rJm27DwsRupBmRMiZOvWh8XjMRbHjUhdyPua7FI2nyNOcdYtDCQtvx21IzHMpgklQ3KQCRuZjbek+F4VfvXVtsGi3lJDEwJAI0OgmflrQPeyWBvY0CGCojjMGmWHSfnWmWMeEutaIUDKHnNyBIOkAaRSDsbw0WkGUkqMyyDGY6MGHTxZuexHSmnaLg1rED7PcUL3qMVuxmIKlZG4OaHka7A+dBPxPiOHvKFabuVlcLbDN4l90/wAPTQ66mNq+wWLa8zZbZtFT/wB5CMY55RLEeZIonhQVLa2Q+fulCTAB8IA1VZgwKH4gLOdVuIHNxgk8xoxE6yBoRpzO2tBFicGuXJdvqSNsqgOOg3Y16MMn48SfPx/5a54bwC3h7l1rXhW7llAIgrOuaZ1B2ipjjbf41/xig+Nzq8nooA/zN9aG4dgnN+8XR3tsLZtm42gOUi4otsZAmDJXmaMW44Byqi+sx8QoH50uxl/FLdw+U96jM3fJatgBVy+Fs7MSPEeusUE3FO0b4W9h7RtW0t33yd5n0UxzQATPrR3Cu7RrrLda4b1zOwGoDZQpyhFJUQo3PKouJ4jurL3hbzG2rNAjOQBJAOsaflU2H4hntowdVzqrAASfEoPMgHffLQB9sOBtjsP3KgKc6tnug5RG8Cc0weg9ao68MHC7pw966Lllwr5lEFHj31BJ22IOpERO1aBed89pVa87FwxUQAbY0csQqqACyneTECZo7F8HW+ly3cRQrrBMKSdCNdNx60FfwfGYAdka8I8Nyz4ww8wNRT3hIt3ZYWnQ9X8JPw3qmYfDXeGKLV9C1oEhMSnQnQXQNVPKTpoKk4rx3GW/HYdbtrpllh8j4h9aCx9ssYuFw4uiBlZVCzuGMESfn8KD4bxRbqhlO/Kazzi3EruNym7dzKNVUCAD6deWtfYR7lnY7UGm4m/C71VcNhlu8QtZ9R3d6PWBuOkTSxu2eUQwPzmuezXaVbnEsOFMSWX4MjCPnFBpXZ7A92LpBJzMFE7wi/5mb5VPirJGdh94KB6jMT+Yom7/AA7Yy9SfmSf60rx+Mld6CG3hDbYsNSUA+Oao8dhv4N5WYjxEwOc21iK8u46SJOxB9YrjiePUIzPpzPwFBlHa7srflsQFVwQGfugcoEe8d489fOtF9lva7v7At3D/ABLehn7yjQMOvQ+frVFs9q79x2tCLdtAVdrm4EFSsMYBIJEfpXmDvC26vhriBrewDDbmpE6gjeg3hra3BDAEGgv/APL2A2bKs+g/6Uj7Pdp1voGGnJlO6tzB/oeYpzc4sIigPVVUQoAApdxDFACgL/FehqrdpO1i2/4anNcbYDl5noKBjjOJgNAMk1JxPjYw2DuXeaqcvm7aL9SPlQfZ7hWYBm1dtSf6DpSr2n2pFnDrOitedVEkgeFYHPWfgSeVBlLXCZJMkmTO5J1k0dwzGqm6Fj/aj0+6Y+lS4vg7W/fhZ3Wdfe91QJPnqBz33pegC6lSfKIG/XeNKC7cPxVzEZrlwjulgeNvCWHuyYBeJnmdB5VbOFYU3JYg5Ikttm5DT7q6DToBPSs/7N8WuXsVZt5UjOoAj3QT4ign3okzufStf4bw+z3Xee+rMcoJkAAwJGoYhgTqCB8KBdwa01uw1xmi3nZhpsuyNrMKVUH0M+tq7xYAkMV2JgnpM8vhFLcdkeyyu4VWEE5gJB97VtNtNudV1eItbxq23Zr9q9HcKkAFSD7zrlkgq4kmDE70Do/wb16497Kt0q2RgAAQioSCTJLBVO29R8Tu27qsFV7hiUZVbwuBKMH0UEGBM8zTHE92BAtKhI3IUkdPXUTua4+1zMa5TBjkQNR9aAc4262q2WXlNx1UesLmmleI7N2mdmN5wWJJAKwJMwPDtReM7w3VdFB8JU+IA+8rLEgj8Q66179pxPRPjd//AJ0EfCuG3baTcV712WEvdBEZjlMTlXwxsKk4vfxSWLjr3KuillQ5rjMRsojLqfQ1B2bxGJeyTiVPeZ3+7kUrplIGgjenAttGhUHqdvpH50AuGQPaBuC+xZAXVhknTxKyDKD0gkz5172a4/ZxVk3LCd2isUgqFIygfdXQDUQJpXwXiF3EZ+9dlNu66ZbdsqrBTCstwgkg+REVLh0tLf8AstrDhSR3hMKEkk6ltWZ9DuOVA9w2DFy8Lqu/hQ2/CwykFg2og6yBrPWnVtYqLD2gqgDYVOtBPcw6upDAEHQg1WrvZRbTt3I8B17rkOuT5bfKrJn+FR3Lk6ztQUDinYpbhNyx/Duc1Puuf5hyP8w+M1VMYpXMjqbdwe8h3HmOo8xpWxYmxPiXRhuOv+tJ+J8Gs4xMt1dRMMNHU+R5em3l0DBeLMASKVYPHNaupdQw1tg6nzUyPyq79q/ZdibBLWScRb30/wB4PVfveq/IVQHUgkEQRuDQfo3B8fGJs27ie66hgOnUfAyPhQ+KBOgFUz2NcSLC7h2MhIuJ5AnK49Jyn4mtLvWlAmgr5tAan1k7fGqt264we5Nu142b8OsfLaq/7R+LP9tYLccBVSFBhRKgnSecmkmF7TXAApRX6aQSfhuaAvgvAHuy1wkSXHiEnOIOo31n19daYY7hCASIkhXA0Uyphx7wE84gnX1NSWFxAUNctFBygzznVYn6/A1IeKIo8Rzrm1Cg5jOjAQMo012oEeHx17DXCUZlIkGdmUERnE7QRrA5R1qz4Li97EyEcI49620gj9RSvHcOS4socz5VAzCW0IiSW5qfmCK6wWDKONCpVm8SqwZQOknVZB0J0g0FltdmcW6wb8T+FY+pJP5VBg+w92y+ZijnfMd/rNXPszjs1uWIMLJ6gdY5jzFVztV2zW7lTD5RmIhmMKQQdWeRk9N9DttQH2u0CWBllWcfdBAHxJ0+G/QGkfFOIC41y6/idlVdZEIBmyKoaYza5/5uUgVWMFeLA59Tk0z7SHM92BufM/zU4xl4rOrA5xBM9/opkAToP1G8UC0W8ybkjxTkAUAgKxGYySQV2HQETMV1h+y63NbgCDQ75mYydCxOgOaJA1gbTqTw3AZBnuEkmDIM5SBpIA3gD5fCmOKxw0PnBjX5URH2Vw2EwuPS88qoDLljMoLjKGjUwAWBGu81f24KqStu7e7ppcBGUIe9Jbwv7xEknQ6VkXEcSS3gB66yNif3FN+yva7E2CEdc9mZyExAO5Uj3DzjaZoq7YK5a7+/YFsK9k22ljnLC4mYMswRA0J11NH3OF2MQy3SO8a3mVWDGFM+IeAgSGHPYiiMPxC3dstewqq7Ku2gckCcjPBIOmkmNuRml2Hwl6G7q5ayM7urBCWHeMXI9+N2Ov0oHOaOn9aAxt0S03e7Z4CkhfC0BQQG9/YafCh34Q5JFy/dMASAQg1mP92ATsedL8TwCwUJVVUx/vCoY7gyWeZ2oHnCr1xrCtet5LmoYERsdDB5EVKW6Kkev9MtIbeFvBIOIIAEAIgXSNBLzHzFcJhBAm7cJ6m8dfOM2lAfi8eyvbhi2ZirKiyQCphjGYgBgAf7VEBnOotk+bkD/mlvpQ7Yi6F3t2x5gkfQqKBwly5de4pvMbYyFWRQgOYHMM2pMEcjswoIMH2pL4u9Yvm3YNoAqxbNnBjVS0KIBBiCdfKrPwfAWiwvqTcYrlFxjyB1gaKNeg1pLe4cbaH7OqZ9yzHxsfN4LE+ZNWnDLpBPkep+PKgJF2dF1jnyH6n0+lSAHm3yEfnJ+tRKYqQPQSIgH6nU/M14bImQBPWNa4yV73Z5UA6YljchtOh/F1HSR+hr7G2Ncy/Ef1oruSfeE/vn1rhbRUxMjodfkdx6GaAcHMORrMvajZwts20dFa9cIJI0dbYOpJG87AHzqz9tO154engtF7lyTb0lF6liOnTc1h+Oxt27da7eYtcualm5z06Ry+FBqnsv4RhkvNcslpayJDGRDPy0HO3Wh4zDArWU+xS8TdvzOiWxqehbbpWusaDB/aFwRvthOviQR6rp+lN/Y92VW/cuYi4oItEW0HLPEs3qBH+KrZ2+7PnEWi1s5bqSV6HTVT0nrTL2VYAWuGWBEFszt6s5/oAPhQPrvAUYQVFUXtX7MRdlrXgfqNPnFaeDXpUGg/LnFcJisG2S4WjlzB+YrrA9oW0DqG0IBBIaTGsTrOgOmo89a3/tX2Xt4my6soMjfoeRFYFhi1i4bRRc1slWLCTvyB5EH8qC1YS6UBki2rSNVIVwIByE6lp3AA3Oo2KfjVpLZtW0i2qw4DEsCSPecid/wxIkiurnEWOY5sp+6IzOwaVYBRovPTQ+LnIpTxLH6pBCeHUSWk5Tq28EydOWblQT8OuyVEeJ0jxa5vHPgIGkDckx4W11irNdw6roC0zqZ1M8iee/TlSDsth/D3nuzCgnUSOY00mY8vyshhoGxHlt0Gn5ig8W+Y1hSdDudPh86Bu4PNznb4gdJ/evnTJbYEq28b7H6fn+lLMUgB28MjWBIPKfn68xzoji7hghmAJ133nWOn6zUOIwpGozZeROn0BohQOZJGkj12O+x6+Vdfa1XQElSJGnwnfcUULhuJ3bJzWmYEFSQpaDlMgMJhgdRB0gmtkweOW9ZS7ae33bCZ1gdVjw5SNoO1YpetFifd+flvv5UVwPj74K8CJa2x8SdR1E7N5+UbbBpWKx6W2Y3Sxl1tBgrZTmP8IQoy/95lnqDrXvGuFXrlprdsqmYZSRJgHSYXePWheJcZwlzDq115s3QCGzZT4WBB3zAqyjzBFQ2sdZxciw9y+FPibvXVQI5hiO81EaA7mgI+xvGW9iEBOhCqJP/uMf+WuP9g2//Gv/ADX/AOui7OCyA5cir5CI0jcAT8aj+2r/AOZs/Nf/ALKBT2e4S9u3/wBqK3bmYkNJc5SZAJYRI8tKZYu9CEoJI1ECSdRoBqdqiwFtyrZlcEO0FyPEubwkCdBEbidOdc4l7oOXwAEHWSToRIygAcxzoD8FbLPJkBddZ1PKNf6UwTF5DB2/KheG6WwZmSTP5UTIjXnQHJenVSDXfexyNJshUyp06Uww2KJ3oDreIB51OLlCh66DeVAs4v2la1OWzceOYEikGB9pyPd7q6rIx2DKRPoTvVzMdKB4t2dsYpMt5AYMgjRlI2KtuDQB9oGt3bAZtVBifJiAfiDlYH+XzrIONYRc7I6wyNrHTmR5R4h8q03tVhXsYO4qFnDDKGMSo6nrtGg51mXa1w5S8TGdMj77jbQeU/KgtXshwJQ33ghWKKCeeXMT/wAwrTbjaVR/ZfdzYNWiNSo/ukifnNXRmoF3E28J9Ki7A40NgrY/A1xD6rcYflFdcUuQrelVf2W8Tl8XYJ1S6XHo+/1X60GnrcrsPQiNUmegJJrOvaX7PVvo2Kw/gv21LEDa4qiSI6wNPlV+FyvLjSKD8vW+LXHBDdAPCACQDME+k6xyqLDWjduqoAHhAMdI1Ov3jPzo7thwr7Li79mPCrHJrsrwy+vhMUV2WwIIJOh0IP5jfaKCwcPthLYH3Rof1jpvUgxY05A+6eR8h/rUeJYFfDIGg03H6jy9KCSydgNTqRyj8QnaiGK4ho3gfX0qN8SDqABGmuvPp/WaiseLSfCuhJ/I+U7ele3v5d9NTzH61RCbgiRH+EEj/T9ihttBPXkseX78j1oq2W6DznX5zoK9vWViS09ZG0Dr01j9aigxZIM5fISeW4/P9xQePeZHnroPgaYvb5AfDNPx10ifOoL6kQTHmIE+YMdfz9aAjsx2jbDlrTmLVyd1zd2xgFlUwDMQR5DeIN24L2as2PHYu3mDruGUggmdAqbeYNZhcUElTr0+H7+lWDsj2uOGPd3CTh2Oh37szqQPwnWR8RzBC3cS4FmWFTxBlIa45I0aT75bcSNoqJBiQAO8tiBEdP8A46sLIjrI1DAwZ0IYaFTz0M/KgLOIcKA2GQsAAT3iamNTt1oOOI941m53TnvMpKZQvvR4R4pn510LRJUC0GI+/dYFtfeOgbXy0oXj3Ezaw9xlIDhTkBEy3IQTrR/DSTaVzmlgJziG21kQI18qBjaIjL8q6w+0HcUI4kbwa9wWJObK3PagNKa16tqK+urppXCX6A60/WpA1CC9Uy36Ahbh6VJbND55/ev+lSd4FEsQB5mPqaDrG4RblsowkEEEetYb224Y1jPZYHwkMhI95eRHWQdfjW1XLruRkML1Ea9d1Ob6evSkdveF3bmIwgLF7ediZ3BADR0ggcgP0Bv2RwPcYW1b5qon1OrfUmnrPS7BGBRL3KAHijeA1mPs/wCJ93xhhyvG4h9feX6p9a0Pi17wN6GsSwHEO6xqXfwXg3wD6/Sg/TaNXWaoUbptX2agnDV6TpUAeuy1Biftiwv/AGy0347cH+6x/oaW8PEII09Onp01+lWP2zYYzh7g5Myz6gEf8pqsYC+CszBGxGvzHTr50Dljmg7Eaeo5/lFcX8SEtl9uc/8A6/EkD864NyBPKOX1ilHaK+e6WDoSJHWAaIbWrrMFYjXmORHMeoP661K52yjMd9/ofX8+vILh9+UGsDl+4+tG27hiAOUx666mghvnYmCY+H7H9K8NmQCAPyHxFRC7B0kzrP720r3Dtm0nr8/IbUEpPQx0AH09N/2KHKnYtAO0mT6QN/j0oPG4zI2WYA3yj0j+hqO1xVSOe+nWipDhTrA1B5/08oqB0kGPXT6iiXxUsPlv+lQs0t00/fPTpQO+xna44YizfJNk7GDNueY6rJ1HLccwdOWwWAZTKnUEagg7EGddKw+9YXaddxJ/SvEtmBDmP7TUGitwIG4lzwKbbZwQCxPlPhj61bcMZTWqtav5riIAAGOp94wBMS07xvVmsmKDxkI5TUN2yx1AIoi7jcvKq9xvtg1rQIDPn/pQWfCYjMIO43r7EYadt6pXAuNX7l5XZ1C7FAu8/wA06RvV5S7KzQDorJvr0HP50Rhgd+f0HoP610tuaW8VxDC7asocouB5PoBA0I6nn05aEGNzHa5LZluZ3jy6E/Qc+QMbsEXvL76LrLHwrPwGb4j0FQY/EjDYd7irm7tCYmJyiYkDT4CPKqV2Vx1zH3PtOIbNlP8ADtjS2nmBzb+Y60F5PErlweAG2v4mHjPop0T+9J8hVZuI3+0Bmd2HdEjMxIBzrJAOg5bVZlMik3GLIF6y43DFfUMNfqAfhQOre1R3r1cM8CgnumaAPj9+LTHyP5VhzGTNa52zxBGHePwn8qyGg/RvYvivf4KxcmSUAPqvhb6rTovWZ+x7HscPdtnZLkj++NR81n41oeagJFypM9BTUqtQVj2k8F+0YNwolk/iL6ruP8JNY7wzFxH1H9fX9K/Q18SDNYBxjBCxjb9pPdVyF8s2v0mKBqLmkg6dI5+fTTmKV9pSclscpJHWIG/X18qke4QoP8s/M/oIoXj7ytv6dY6TzoGnDbcIrt7sbfvnRbPmjWBE+vn+tL8BeIUemnlpRttPeE7ER8R+XlRHF1p1Gg6dfOpDbiD/ANPX18q5DQARzr48xPI6/P8ASgCx+Gkkke9E9Z8ugMUnucPYEEef03pk11jqDHKPWjbF8lQeq7UVX8O7Try13ohC2/QUbiOHqVZh4YE6fvSl5PhOpoPWvEAfL961EcWf2B+te3bWsTt/r+ldJZ0Gv0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5368" name="Picture 8" descr="http://www.socialbusiness.se/wp-content/uploads/2009/06/barn-viskar-400x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780928"/>
            <a:ext cx="2526596" cy="1800200"/>
          </a:xfrm>
          <a:prstGeom prst="rect">
            <a:avLst/>
          </a:prstGeom>
          <a:noFill/>
        </p:spPr>
      </p:pic>
      <p:pic>
        <p:nvPicPr>
          <p:cNvPr id="15370" name="Picture 10" descr="http://aftenkampen.files.wordpress.com/2010/11/perupla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869160"/>
            <a:ext cx="1955382" cy="1467544"/>
          </a:xfrm>
          <a:prstGeom prst="rect">
            <a:avLst/>
          </a:prstGeom>
          <a:noFill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2A10A52-D018-7D49-9F08-52E540FFA53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22413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Uppgift: Ta reda på vad en primärkälla respektive en sekundärkälla är och skriv en kort rad om varje.</a:t>
            </a:r>
          </a:p>
          <a:p>
            <a:endParaRPr lang="sv-SE" dirty="0"/>
          </a:p>
          <a:p>
            <a:r>
              <a:rPr lang="sv-SE" b="1" dirty="0"/>
              <a:t>Primärkällor:</a:t>
            </a:r>
          </a:p>
          <a:p>
            <a:endParaRPr lang="sv-SE" dirty="0"/>
          </a:p>
          <a:p>
            <a:endParaRPr lang="sv-SE" dirty="0"/>
          </a:p>
          <a:p>
            <a:r>
              <a:rPr lang="sv-SE" b="1" dirty="0"/>
              <a:t>Sekundärkällor: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typer av källor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0F2D8E0-6623-AE42-9680-0BB2CC69BF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224136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Vilken källa är säkrast?</a:t>
            </a:r>
          </a:p>
        </p:txBody>
      </p:sp>
      <p:pic>
        <p:nvPicPr>
          <p:cNvPr id="16386" name="Picture 2" descr="http://islamni.files.wordpress.com/2011/10/frc3a5getec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88840"/>
            <a:ext cx="3695700" cy="3886201"/>
          </a:xfrm>
          <a:prstGeom prst="rect">
            <a:avLst/>
          </a:prstGeom>
          <a:noFill/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F767A02-43C4-1F4C-94D5-B7EC581C6C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224136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Är källan </a:t>
            </a:r>
            <a:r>
              <a:rPr lang="sv-SE" dirty="0" err="1"/>
              <a:t>tendiös</a:t>
            </a:r>
            <a:r>
              <a:rPr lang="sv-SE" dirty="0"/>
              <a:t>?</a:t>
            </a:r>
          </a:p>
          <a:p>
            <a:r>
              <a:rPr lang="sv-SE" dirty="0"/>
              <a:t>- Vill källan redovisa sin bild av verkligheten?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r>
              <a:rPr lang="sv-SE" dirty="0"/>
              <a:t>Jämför dessa två källor, vad vill de säga? </a:t>
            </a:r>
            <a:endParaRPr lang="sv-SE" b="1" dirty="0"/>
          </a:p>
          <a:p>
            <a:pPr>
              <a:buNone/>
            </a:pPr>
            <a:r>
              <a:rPr lang="sv-SE" b="1" dirty="0"/>
              <a:t>USA invaderar Irak</a:t>
            </a:r>
          </a:p>
          <a:p>
            <a:pPr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 är upphov till källan?</a:t>
            </a:r>
          </a:p>
        </p:txBody>
      </p:sp>
      <p:pic>
        <p:nvPicPr>
          <p:cNvPr id="18434" name="Picture 2" descr="https://encrypted-tbn2.google.com/images?q=tbn:ANd9GcQCum8ttL0gYSOoVzi6Ib7i62lBftHXW7YYrk8xkCsDi6lryB2e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933056"/>
            <a:ext cx="3287460" cy="2276872"/>
          </a:xfrm>
          <a:prstGeom prst="rect">
            <a:avLst/>
          </a:prstGeom>
          <a:noFill/>
        </p:spPr>
      </p:pic>
      <p:pic>
        <p:nvPicPr>
          <p:cNvPr id="18438" name="Picture 6" descr="http://www.lekebergskyrkan.se/images/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61048"/>
            <a:ext cx="3024334" cy="2016224"/>
          </a:xfrm>
          <a:prstGeom prst="rect">
            <a:avLst/>
          </a:prstGeom>
          <a:noFill/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7CC0D20-7940-0644-8537-64C58AD1601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224136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						</a:t>
            </a:r>
          </a:p>
          <a:p>
            <a:pPr>
              <a:buNone/>
            </a:pPr>
            <a:r>
              <a:rPr lang="sv-SE" dirty="0"/>
              <a:t>						</a:t>
            </a:r>
            <a:r>
              <a:rPr lang="sv-SE" b="1" i="1" dirty="0"/>
              <a:t>LIVSTIDSSTRAFFET I 					SVERIGE  ÄR BARA 					12 ÅR</a:t>
            </a:r>
          </a:p>
          <a:p>
            <a:pPr>
              <a:buNone/>
            </a:pPr>
            <a:r>
              <a:rPr lang="sv-SE" b="1" i="1" dirty="0"/>
              <a:t>					</a:t>
            </a:r>
          </a:p>
          <a:p>
            <a:pPr>
              <a:buNone/>
            </a:pPr>
            <a:endParaRPr lang="sv-SE" b="1" i="1" dirty="0"/>
          </a:p>
          <a:p>
            <a:pPr>
              <a:buNone/>
            </a:pPr>
            <a:r>
              <a:rPr lang="sv-SE" dirty="0">
                <a:hlinkClick r:id="rId2"/>
              </a:rPr>
              <a:t>http://www.youtube.com/watch?v=O2qTdFX6thg</a:t>
            </a:r>
            <a:endParaRPr lang="sv-SE" dirty="0"/>
          </a:p>
          <a:p>
            <a:pPr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Vem är upphov till källan?</a:t>
            </a:r>
          </a:p>
        </p:txBody>
      </p:sp>
      <p:pic>
        <p:nvPicPr>
          <p:cNvPr id="19458" name="Picture 2" descr="https://encrypted-tbn2.google.com/images?q=tbn:ANd9GcQ5AdRAsuFs8e_14hIWKdp_si7jHcDH1XrvXfhZsY86ONbk87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2181225" cy="2095501"/>
          </a:xfrm>
          <a:prstGeom prst="rect">
            <a:avLst/>
          </a:prstGeom>
          <a:noFill/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1D0CD68-3CED-DA4A-B916-47ABAE03954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224136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Statistik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D3224AB-A3CA-9840-82C6-5AD6C5C2F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B5834FF-6554-174D-AC2E-5C94BA4D7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60" y="2206592"/>
            <a:ext cx="4367480" cy="307543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90FFB424-AAA4-F745-B3A1-2962E08B5E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224136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Vad tror ni, var det bättre förr?</a:t>
            </a:r>
          </a:p>
          <a:p>
            <a:pPr>
              <a:buNone/>
            </a:pPr>
            <a:r>
              <a:rPr lang="sv-SE" dirty="0"/>
              <a:t> - en färsk källa är mer aktuell, tänk på att vi glömmer med tiden!</a:t>
            </a:r>
          </a:p>
          <a:p>
            <a:pPr>
              <a:buNone/>
            </a:pPr>
            <a:endParaRPr lang="sv-SE" dirty="0"/>
          </a:p>
          <a:p>
            <a:r>
              <a:rPr lang="sv-SE" dirty="0"/>
              <a:t>Är källan beroende?</a:t>
            </a:r>
          </a:p>
          <a:p>
            <a:pPr>
              <a:buNone/>
            </a:pPr>
            <a:r>
              <a:rPr lang="sv-SE" dirty="0"/>
              <a:t>Ha många källor som grund!</a:t>
            </a:r>
          </a:p>
          <a:p>
            <a:pPr>
              <a:buNone/>
            </a:pPr>
            <a:r>
              <a:rPr lang="sv-SE" dirty="0"/>
              <a:t>Men tänk om alla källor springer ur </a:t>
            </a:r>
          </a:p>
          <a:p>
            <a:pPr>
              <a:buNone/>
            </a:pPr>
            <a:r>
              <a:rPr lang="sv-SE" dirty="0"/>
              <a:t>Samma källa? = Beroende!</a:t>
            </a:r>
          </a:p>
          <a:p>
            <a:pPr>
              <a:buNone/>
            </a:pPr>
            <a:endParaRPr lang="sv-SE" dirty="0"/>
          </a:p>
          <a:p>
            <a:pPr>
              <a:buNone/>
            </a:pPr>
            <a:endParaRPr lang="sv-SE" dirty="0"/>
          </a:p>
          <a:p>
            <a:pPr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Är källan aktuell eller beroende?</a:t>
            </a:r>
          </a:p>
        </p:txBody>
      </p:sp>
      <p:pic>
        <p:nvPicPr>
          <p:cNvPr id="20482" name="Picture 2" descr="https://encrypted-tbn1.google.com/images?q=tbn:ANd9GcST76IhplUI9cATG2eDlHUa-U_BsRyrrwN-0w96Lk5sZFJux82m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492896"/>
            <a:ext cx="1866900" cy="2447926"/>
          </a:xfrm>
          <a:prstGeom prst="rect">
            <a:avLst/>
          </a:prstGeom>
          <a:noFill/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21DE434-63FC-C148-82F4-18D8F4205D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8640"/>
            <a:ext cx="1224136" cy="50405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alleri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</TotalTime>
  <Words>226</Words>
  <Application>Microsoft Macintosh PowerPoint</Application>
  <PresentationFormat>Bildspel på skärmen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Lucida Sans Unicode</vt:lpstr>
      <vt:lpstr>Verdana</vt:lpstr>
      <vt:lpstr>Wingdings 2</vt:lpstr>
      <vt:lpstr>Wingdings 3</vt:lpstr>
      <vt:lpstr>Galleri</vt:lpstr>
      <vt:lpstr>Källkritik</vt:lpstr>
      <vt:lpstr>Vad är källkritik?</vt:lpstr>
      <vt:lpstr>Va där en källa?</vt:lpstr>
      <vt:lpstr>Olika typer av källor</vt:lpstr>
      <vt:lpstr>Vilken källa är säkrast?</vt:lpstr>
      <vt:lpstr>Vem är upphov till källan?</vt:lpstr>
      <vt:lpstr>Vem är upphov till källan?</vt:lpstr>
      <vt:lpstr>Statistik</vt:lpstr>
      <vt:lpstr>Är källan aktuell eller beroende?</vt:lpstr>
      <vt:lpstr>Övningar!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Källkritik</dc:title>
  <dc:creator>Elias</dc:creator>
  <cp:lastModifiedBy>Elias Glaveby</cp:lastModifiedBy>
  <cp:revision>24</cp:revision>
  <dcterms:created xsi:type="dcterms:W3CDTF">2012-08-13T06:50:04Z</dcterms:created>
  <dcterms:modified xsi:type="dcterms:W3CDTF">2018-05-15T07:32:11Z</dcterms:modified>
</cp:coreProperties>
</file>