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9"/>
  </p:normalViewPr>
  <p:slideViewPr>
    <p:cSldViewPr>
      <p:cViewPr varScale="1">
        <p:scale>
          <a:sx n="86" d="100"/>
          <a:sy n="86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ätvinklig triangel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grpSp>
        <p:nvGrpSpPr>
          <p:cNvPr id="2" name="Grup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andsfigu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ihandsfigu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ihandsfigu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V-form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-form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Jämförels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ihandsfigu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ätvinklig triangel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form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-form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ihandsfigu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ätvinklig triangel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7BD319-C441-4740-BDB2-35E25C52CCE7}" type="datetimeFigureOut">
              <a:rPr lang="sv-SE" smtClean="0"/>
              <a:pPr/>
              <a:t>2018-05-15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hans_rosling_reveals_new_insights_on_poverty.html" TargetMode="External"/><Relationship Id="rId2" Type="http://schemas.openxmlformats.org/officeDocument/2006/relationships/hyperlink" Target="http://www.ted.com/talks/hans_rosling_shows_the_best_stats_you_ve_ever_se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apminde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Samhällskunskap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v-SE" dirty="0"/>
              <a:t>Hur vi jobbar med samhällskunskap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2D9BBEA-D58F-144F-8325-4A99B41D1C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samlar vi in information?</a:t>
            </a:r>
          </a:p>
          <a:p>
            <a:pPr>
              <a:buNone/>
            </a:pPr>
            <a:r>
              <a:rPr lang="sv-SE" dirty="0"/>
              <a:t> </a:t>
            </a:r>
          </a:p>
          <a:p>
            <a:r>
              <a:rPr lang="sv-SE" dirty="0"/>
              <a:t>Vi måste börja med att veta </a:t>
            </a:r>
            <a:r>
              <a:rPr lang="sv-SE" u="sng" dirty="0"/>
              <a:t>vad</a:t>
            </a:r>
            <a:r>
              <a:rPr lang="sv-SE" dirty="0"/>
              <a:t> vi ska undersöka! För att kunna undersöka samhället måste vi kunna formulera frågor.</a:t>
            </a:r>
          </a:p>
          <a:p>
            <a:endParaRPr lang="sv-SE" dirty="0"/>
          </a:p>
          <a:p>
            <a:r>
              <a:rPr lang="sv-SE" dirty="0"/>
              <a:t>1. Frågeställning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Hur studerar vi samhällskunskap?</a:t>
            </a:r>
          </a:p>
        </p:txBody>
      </p:sp>
      <p:pic>
        <p:nvPicPr>
          <p:cNvPr id="16386" name="Picture 2" descr="http://auroraaurum.files.wordpress.com/2011/09/frc3a5gete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581128"/>
            <a:ext cx="1009650" cy="1600200"/>
          </a:xfrm>
          <a:prstGeom prst="rect">
            <a:avLst/>
          </a:prstGeom>
          <a:noFill/>
        </p:spPr>
      </p:pic>
      <p:pic>
        <p:nvPicPr>
          <p:cNvPr id="16388" name="Picture 4" descr="http://auroraaurum.files.wordpress.com/2011/09/frc3a5gete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653136"/>
            <a:ext cx="1009650" cy="1600200"/>
          </a:xfrm>
          <a:prstGeom prst="rect">
            <a:avLst/>
          </a:prstGeom>
          <a:noFill/>
        </p:spPr>
      </p:pic>
      <p:pic>
        <p:nvPicPr>
          <p:cNvPr id="16390" name="Picture 6" descr="http://auroraaurum.files.wordpress.com/2011/09/frc3a5getec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581128"/>
            <a:ext cx="100965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2.Hur samlar vi sedan in information om det vi ska undersöka? </a:t>
            </a:r>
            <a:r>
              <a:rPr lang="sv-SE" dirty="0" err="1"/>
              <a:t>Dvs</a:t>
            </a:r>
            <a:r>
              <a:rPr lang="sv-SE" dirty="0"/>
              <a:t> vilken metod använder vi?</a:t>
            </a:r>
          </a:p>
          <a:p>
            <a:endParaRPr lang="sv-SE" dirty="0"/>
          </a:p>
          <a:p>
            <a:r>
              <a:rPr lang="sv-SE" dirty="0"/>
              <a:t>Intervju</a:t>
            </a:r>
          </a:p>
          <a:p>
            <a:endParaRPr lang="sv-SE" dirty="0"/>
          </a:p>
          <a:p>
            <a:r>
              <a:rPr lang="sv-SE" dirty="0"/>
              <a:t>Enkät</a:t>
            </a:r>
          </a:p>
          <a:p>
            <a:endParaRPr lang="sv-SE" dirty="0"/>
          </a:p>
          <a:p>
            <a:r>
              <a:rPr lang="sv-SE" dirty="0"/>
              <a:t>Observation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2820" y="317106"/>
            <a:ext cx="8229600" cy="1143000"/>
          </a:xfrm>
        </p:spPr>
        <p:txBody>
          <a:bodyPr/>
          <a:lstStyle/>
          <a:p>
            <a:r>
              <a:rPr lang="sv-SE" dirty="0"/>
              <a:t>Hur samlar vi in information?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B8A6732-545C-0E4C-8216-8BE31BDE20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samlar vi in information om det vi ska undersöka?</a:t>
            </a:r>
          </a:p>
          <a:p>
            <a:endParaRPr lang="sv-SE" dirty="0"/>
          </a:p>
          <a:p>
            <a:r>
              <a:rPr lang="sv-SE" dirty="0"/>
              <a:t>Hans Rosling</a:t>
            </a:r>
          </a:p>
          <a:p>
            <a:r>
              <a:rPr lang="sv-SE" dirty="0"/>
              <a:t>Den underbara världen av statistik!</a:t>
            </a:r>
          </a:p>
          <a:p>
            <a:r>
              <a:rPr lang="sv-SE" u="sng" dirty="0">
                <a:hlinkClick r:id="rId2"/>
              </a:rPr>
              <a:t>http://www.ted.com/talks/hans_rosling_shows_the_best_stats_you_ve_ever_seen.html</a:t>
            </a:r>
            <a:r>
              <a:rPr lang="sv-SE" dirty="0"/>
              <a:t> </a:t>
            </a:r>
          </a:p>
          <a:p>
            <a:r>
              <a:rPr lang="sv-SE" u="sng" dirty="0">
                <a:hlinkClick r:id="rId3"/>
              </a:rPr>
              <a:t>http://www.ted.com/talks/hans_rosling_reveals_new_insights_on_poverty.html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22820" y="188640"/>
            <a:ext cx="8229600" cy="1143000"/>
          </a:xfrm>
        </p:spPr>
        <p:txBody>
          <a:bodyPr>
            <a:normAutofit/>
          </a:bodyPr>
          <a:lstStyle/>
          <a:p>
            <a:r>
              <a:rPr lang="sv-SE" sz="3600" dirty="0"/>
              <a:t>Hur studerar vi samhällskunskap?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3838114-45E8-E948-979B-9779B1DA78A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-27384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http://www.gapminder.org/</a:t>
            </a:r>
            <a:endParaRPr lang="sv-SE" dirty="0"/>
          </a:p>
          <a:p>
            <a:pPr>
              <a:buNone/>
            </a:pPr>
            <a:endParaRPr lang="sv-SE" dirty="0"/>
          </a:p>
          <a:p>
            <a:r>
              <a:rPr lang="sv-SE" dirty="0"/>
              <a:t>Pröva!</a:t>
            </a:r>
          </a:p>
          <a:p>
            <a:r>
              <a:rPr lang="sv-SE" dirty="0"/>
              <a:t>Använd er av </a:t>
            </a:r>
            <a:r>
              <a:rPr lang="sv-SE" dirty="0" err="1"/>
              <a:t>gapminder</a:t>
            </a:r>
            <a:r>
              <a:rPr lang="sv-SE" dirty="0"/>
              <a:t> för att undersöka hur olika skeenden i världen har påverkat </a:t>
            </a:r>
            <a:r>
              <a:rPr lang="sv-SE" dirty="0" err="1"/>
              <a:t>medellivs.längd</a:t>
            </a:r>
            <a:r>
              <a:rPr lang="sv-SE" dirty="0"/>
              <a:t>, BNP, levnadsstandard </a:t>
            </a:r>
            <a:r>
              <a:rPr lang="sv-SE" dirty="0" err="1"/>
              <a:t>osv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Gapminder</a:t>
            </a:r>
            <a:r>
              <a:rPr lang="sv-SE" dirty="0"/>
              <a:t>!</a:t>
            </a:r>
          </a:p>
        </p:txBody>
      </p:sp>
      <p:pic>
        <p:nvPicPr>
          <p:cNvPr id="1026" name="Picture 2" descr="https://encrypted-tbn1.google.com/images?q=tbn:ANd9GcQO51by348kFyzKwPiYxsbET3YJOGxwi0Swo-9Yqk9_LhWxFv3N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980728"/>
            <a:ext cx="2400300" cy="1905000"/>
          </a:xfrm>
          <a:prstGeom prst="rect">
            <a:avLst/>
          </a:prstGeom>
          <a:noFill/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A4E207C-6ED4-B446-84D8-430493AA9EAB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Arbeta i grupp eller enskilt.</a:t>
            </a:r>
          </a:p>
          <a:p>
            <a:endParaRPr lang="sv-SE" dirty="0"/>
          </a:p>
          <a:p>
            <a:r>
              <a:rPr lang="sv-SE" dirty="0"/>
              <a:t>Konstruera egna frågeställningar som ni ska besvara genom de metoder ni nu har lärt er.</a:t>
            </a:r>
          </a:p>
          <a:p>
            <a:endParaRPr lang="sv-SE" dirty="0"/>
          </a:p>
          <a:p>
            <a:r>
              <a:rPr lang="sv-SE" dirty="0"/>
              <a:t>Frågeställningarna ska sedan besvaras och redovisas på ett snyggt och ordentligt sätt.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Uppgift!</a:t>
            </a:r>
          </a:p>
        </p:txBody>
      </p:sp>
      <p:sp>
        <p:nvSpPr>
          <p:cNvPr id="17410" name="AutoShape 2" descr="data:image/jpeg;base64,/9j/4AAQSkZJRgABAQAAAQABAAD/2wCEAAkGBhQPDw8NEBQUDxAPDxQOEA8PDw8PEA8PFBQVFBQQFRUXHCYfFxkjGRQUHy8gIycpLCwsFR4xNTAqNSYrLCkBCQoKDgwOGg8PFywkHyQsKSkvLCksKSwpKiwsLCwpLDUpLSkpLCwsLCwpKSwsKSkpLCwpLCwsLCkpKSkpKSksLP/AABEIAMIBAwMBIgACEQEDEQH/xAAcAAACAgMBAQAAAAAAAAAAAAAAAQIGAwQFBwj/xABAEAACAQIDBAcEBwcEAwEAAAABAgADEQQSIQUxQVEGEyJhcYGRMlKhsQcUI0JiwdEzcoKS0uHwJENTomOy8RX/xAAZAQACAwEAAAAAAAAAAAAAAAAAAQIDBAX/xAArEQACAgEDBAICAAcBAAAAAAAAAQIRAxIhMQQTQVEiMhRhFUJScYGR0QX/2gAMAwEAAhEDEQA/APUgJICMCSAnNNYASQEAJICMAAjAjAjjAAI7QtJAQAAI7QjEBBaO0YhAQWitAG+4epAkSx5fGMCVoWkMx7oXPd6RgTtC0hrz+ENefygBO0LTHrziseZ9YDMtorTHk7z6w6uAGS0LSNMb5O0BEbQtJWigBG0LSUVoARtERJWitEMgZEiTIkbRARtHCOAGECTAiEkIhjAkrRCSEYBaMQtJCMAEYELRiAgAjtCMR0IdpJBrEJkpiNIg2M2E52Kqm/ZZF03P894m5WPCaVWqQxA7uH5wY4IxtUbX7RB/Af6pnFYW33032Mwdc3M+GUjTn7JmQpU4H4j+iImZOuHf/K36SStfXXzBHzmLqn974i//AKwFFte16k/lARmiYcPztMH1Zve+L/1QbD7yWsBxObQcbktGBmVbc9eZJ+cc5lHbFHrBRplq1TQN1Ss6qPeZr5QPOdW0dUK0+Bpxkok4yUQChaOKACtFaSigMjAxxGICBkTJtIMYAVLbnSt6GIqUVtZMvAcVU/nCcLpPgzUxdZ1KlSVscw4IoPxEIDPRhJCamB2lTrC9NgTxXcw8QdZtiQQ2q5JCSEiJKSEMSQiEYjAYjikoCCOEYEYmMCZEGkhJg6SUSuRjqjWadcXK+Z3d/wC6ZuVGvNYob3yrpuJOvy0iaLI8GoU36dw7Pf8AuTPRqG+uY8gOA790l1J92n/nlJrTI3BB4AxUOxip+Fvh+s1tp0KlSmadFhSZxY1DmLUxzUDe3nNkq3Nf5SfzgUb3gP4f7xie5RcXisXTf6vSxhxLXswTDKzoBplB1ueZOl954TDtno/tCsiHPoWC5HqvUdSTbMwUZFHMi9pf6VHLc6a6myhbnmecyS7utcIp7CfLZVOinQypgqhqtiC+YHPSVTkZmt2iWO8EDUAS1whK5ScnbLYQUFSGscSyVpEGKEcUBihHFABSJkjOXt/pHQwFLrsS4pqTZQTq7cgIhm9VqBQWYhQNSToAJTdu9KS96dLspuLbmYfkJwNp9Pkxl8tRerB0RWFh3nmZyquP5ajmNY0gNlsS14TktijCSojZcOq1upsRqCDYj0nUwPSSpTstX7Vfe3OPPj5zlpUmQ6zmpuPB1ZRUuUXPA7Vp1vYa59w6MPL9JugzzxqdyCNCNQRcWM38F0krUtH+2Xk2jjwb9by6Ob2ZpdO/5S7CSlew3TjBsSj16dGoN9OtURGHqbTu0K6uodGV1OoZGDKfAjQzQjM1WxlEcQjjEMSQiEcZBjmS2k1q+JSmLuyoObMB85no11dcyMGU8VIIjiRkmYmGsIzvigTCEcIAKEcUAFCOEBihHFABrvkpEb5KITCKE5+2tp9RTuPbY5UB58/L9Im6Vjim3SN+KUiptfEK1+sbXhdbfKD7ZxHGoR4ZfyEp7yNH48vZdjKN0+wdHG9TSY5zSZiwWxUhgAVJ8humOpjatQENUYjiMxAPkNJhygcL99pCWb0Thgr7HPw2yqdJRTRFVQLZQABaaW0ejisC9HsMNco0VuYtwPfLCKYkazBRKoylF3ZfKMZKmjz81ANDoRoQQbg8RHOzjsFTeozkak6+gimzvL0YXgfs6geTFWYgpiN+Uy0dDUbtOtwM5/Sva31bB1a4tntkS/vtoPTU+UydZK109Y1KFKiGVL1c/bbKGyqdL89QY4JalZHJL4ujR6C9HlrlsVXAex7AbW7nUu1951HmTPRNmV2wpJw+VQ2rplGVu8gce/fK10TomjhqaNbNqTlIYG5JBBG8WIMsSNm0848krlaYsUUo00W3ZvSmnUFqhFFwNQxsh8GPyM6ox1O2bOluedbfOeeZBv3x0qKjxjWVrlEZdNF8MumJ6UUUuAxqkcKYuP5t042M6WVXutNRSHve2/6D0nJUAXA8xyvEwtrE8kmOOCC/ZMi4L1GLMfvMSx9TM+AxtTDsXotmB9umdVa3yPeJwdrbRASrc2CqDp4WmhR6SBWR7kK3Z7WmpNwb/wCb4l7NOhONM9W2bt+nXOT9nU/423n90/e+c6U8z/8A2KbgHc9xlK778LWlt6NbbaqWoVdXRcyvxdNxv3jTXjeaITvZmDN0+hWuCwQEUYlplCK8Znl/StMRR2o31Q1c1RBWy02IW50YkHQ+yJXkyaFdGrpOm/Ik4aq2vc7W1+keJ2diia/2+DqsShCqr0vwgi17cjv5y1bL2vSxVMVaLh1O+2hU+6w3gzzHbW18fVw7U8RRPVBbu/VIpsPvEm4B7wBKzsnHVKNT/Sl6dSp2bU27T3O4gDWZVn0y9o7f8LWbEncVJbWns/7+mfQEJ5vhdgbUq2L4h6Q78Q5I8l0l62LhKlKitOvVNeoCSahABNzoPKaoTcvFHF6jp44VtkUn+rN4SUQkpYYmRlH6SY0vXPKmcijkBvPmb+ku7uFBJNgBck7gOc88xDB6lSpe6l2IPMXJvKMz2o09MrdkzQJXNe994sNJFUFoqeJv2RuPyirHhuPMTMb6ZMLx+cTSBfSYjUjogZKuItbnOfjcSdAgL1HOWmg3s5/LjHiX18PlLN0c6P8AV/6mqL1nFlG8UUP3R+I8T5ScI2ynJPSirL9G1ZwHqYgB21YCkWAPIG/CKeldXCatKMmplJfYNcf7Yb92qn52mCpgaq+1Rq/wqHH/AFJl8Cx5JV20XLMzzVnUGzHKeTgof+0r/TTZBr4cNTGdqb57C5OWxva3Hd6T2ephwwswDDkwDD0M5eM6K4eoCOrVCfvUxkIPPTQ+cShKLtDeSMlTPEuhu1ip+rVNBvpsTaxv+zN5e6VQjfOufo3pH23ZhfcEQet76xVugOTXDVWX/wAdQ3XwBG70kZxb3olCajtZpNVzC8y0za018Vs6vQ/ap2ffXtL6jdMCYoc7SnUk6ZrTtHVzaSAN9JpCsDuPxES4kgjnJWSRq7X2ecwI/Zswz/htr85x6uEV3sVQAXAqAWDVBrYjwvLZSxQOh07jumljNlqw7NrE3KfdJPyMkiRWkRabhgCpQ3IDEplOhI+EvPRzaAFfDsD7TdU38WnzsfKVergynU0suuc0wN4Ibhf9Zu7IXKoW2VqbjQ/dINtfhDUlKr3G1qi0z16MRAyQmw4jEZgbDLn6ywzWy5uNuU2IGFAnRXume0Fw+CrObFnHVIpAILPpu42Fz5TifR90P6oDGVl+0cfZqRqin7x/Efl4y54zAU6wUVFVwrB1DAGzDjMWP2rTw4sxu1rhFBLH03SiUVq1yeyNi63tdO8Udre7/Xo3bWjnIw7tiTc9mmOA+XeZ0/rCghMwzXtlvc3tJwyat/Bzoz1bmSSkZhxeNSkuZ2CjhzPcBxk26J1ZwumOOKolEadZdmtxUbh6/KVxbkBNwO/mRNzbm1PrDhguVVFlv7RB4mc2tisoJJtbeTMc5W7OnihpikzK9l3aW0mpWxeu+5mtRwmKxmuHS1P/AJanZU+F9/xmY/R3XN3qYoUxa7ZAxAG839kRKLfCJyyRjs2ZUxVxw7zcWEkHBFwQRzGonPwOx7klmNVQxCFl0ZRubKd199pv4ypYBR4coh0ZtiYDr66gi6r9o991huHmbD1l+VJyujOy+po5mHbq2c8wPur6a+c7NprgqRzsktUiOWElaEkQMAEdowI7RDI2haTtC0YjGViCzLaFowMeWcvaHRqjX1Zcje/Tsp8+BnYtC0i4p8koya4KXX+j6/sVf56f6GaVb6PKgF1qU2PKzL8Z6BlhllXYh6LvyJ+zy3EbIxeHvmQso4/tB6jUTBQx9m7V0txPs3O/tcPPnPWDTHIegnM2h0ZoVzmqUxmtbMhKH4aHzieJrhlsOp/qRTaDLVF2PeGWxtbdNk4PrsmIpnXNkqgC+YqbZgOekyt0AcO5R0prvWpdgxHJgBv75v7OwC0aeRTmsTnPvA8bcOE4f/p5Xh05F9k/9ryaO5F/Vlrp4pPeX+ZfSZkrA6Ag+BBlXWhUZvsxn58FH63nW2bs+orBqmSw4C5b13TX0nW9T1FSWNaX5t/8MGTHGK5OrNXaGB65cuYrrfTcfEcZuQnZatUzK1aplbrbCqKDlYN3aqZw6mIIYqSpbUkdoHQXPDgJ6DOHtbBZX60bmP8AK/Pz/wA3zDnwqKuJizYElcTnUaGKygJnVSNLEWsflM+xMAVrnOTmQElToRfTz3yxUWzKrcwDJW1vx58ZZHAk07L4YoqmcnpBtRsOi5AMz3AZty2424ykVsazMalRi7k2ueXIDh4Cek18OtRcrqGHJgCJgo7KpUzdKaKeYUX9ZbODk+To4c0YLjcpGG2XXr7kKKfv1boPTefITrYPoXTUh6xNdhrlbSkD+7x8zLRkiywjiiuRTzyl+jW6uwAGgGgA3DulQ2ztQ12amptRU20OtUjifw33DuvLbtS60azLvFJiPHKdZ59g8A9Z1p0tTpfgqrxJ7osrfCJ4Et5PwTNctamgJYnKAupJ7ucsWyeiQBWpXOZhr1Y9gH8R+98B4zobG6Oph7t7dQixci1h7qjgJ1wIQx1uxZc2raPBECO0cDLTOKEIRAYRHEJIRDCOEcYCtHaOEYhWitJx2jAx2jtJ5YZYAQywyyeWO0AOdtivkp2942J7hqZy6HRo1R1lVmpk+wiWGVTvzd5liqYdWylgGynMtxex5zJaYJ9HGeZ5Z77Ul6LFkcY0it4HFNh6hSoDZeyxA0I+64/znLBhcWKl7X05jSc7aGDerVyDspkBNQ6jj2QJubO2ctEaEkkdok7/AAHCZOiwZ8OSUFtjTdJ8/wCPW5LLKMlfk3YQinaMpzekO0qmGoGvSpitkYGolyrdVrmZbcRp5Xmns7pnhMUqr1iq1TTqq3ZYH3TfS/nrO6wuLc54Z0n2A+DxFRNSL5h+NCdHH5jnNGLHHJ8WWRipHuiKAABoBoANwEc8P2T09xOGTIlW6AaJVAqADkt9fITv7P8ApWrNbNSpVBe3Z6ymSee8/KOXTSWyDtvweoQmvs/EmrSp1HQ0mdQxpk3Kk8LzPM5CgiheEQxETXwuz0pZurUJmNzlFv8A54TYhESsLRRxRgERhEZEBRxXhADEI5ESQkSRIRyMlGIccQjEYDjEUcYhwhCAhwhCMAhCEBDtAQhEA4RQjEOU/wCknCg4enWtrTq5b/hdTp6hZb5o7a2WuKoPQY2DWII1KkG4MnCWmSZODp2eDYjZxe7WCneRfsnvvwPfO/8AR9RRsZTSsrE2LJoCvWAE3bu0PnaekbL6IUMPY5escffqANbwG4fPvnTp7PRanXBFFS1i+UZiPGaZ9Ra0pFkprwZMZjkoUzUqNlUepPIDiZVMf00dzaiOrUb2bKzHy3D4zN04rqTRo6lhdzrYBToPO4+EpuL2c5bNTqZL71Zc4+BBnLy5HdIuw4k1qZZk21iKxX7Qgqb9kKoPiOInQPSqpTsHRXHNSUJ56aicTZ9HKB4W75lxViPCVqUlvZc8cHtRbsBtylXsEazH7jdlvLn5TfvPM3TiLjjOlsnpI9JwKjM1M6EMSxX8Qv8AKWRy+zPPDX1L1eEx06gYBgbgi4I3EHjJ3l5nEYjHImIAhFCAGISQkAZISJIkJISAkhACQjkRGIxEo5G8cYEo5GO8BDhFHGA4RQgIcIo4AEIQjAIQhAAkTJSDRAU/pqhDrUykjq7Agakgk28dZWsBtEN2irLlaxV1ym/5jWXTpi5FAEXvnuLb9FO7mbXt+sqmHw6trw7piyfZnQwP4nRWsG1GgiIDd9vOc8UyDluQeHeJs0qxAsYFj3ZOpTHCadahN28wOvLdIsDrdFds5P8ATVD2T+yY8DxTz4f3lsDTzZqN78J16X0g0MMEo4yp1b20exbOBpmIUXHjumjFO/iZc2Ovki53iJmlhtsUalL6wlVHpAXNQOuQDvPDzmeniAwupDDmpBHwlxmMsJDPCICAMkDMYMkJAkTEkJAGOSAnGJEGOAErxyMcYErxyIjgIccjCAEoRQjEOORjgA4RQgA4RQgA7yLRmRMANDa+EWrRdXFwFLDmGAuCJ56iFfZGg4A66z051vpPPNrYdsNWNMjssSabcGXl4iZ8y8mvp34NN6+moYcb8jzk0rNpc3HdpF9aB0IjRrCw3cjKUzS0bCVuWvwIk1rA/wB5qq4PceYirOFW/tagWG8knQesGR4IbY2smGovWY+yNFvq78FHnPHsbiKmLxBc9upVcADvJsqjkBPbsX9H4xlIrXfccyqlwFe2/MG1IBI1HE6bpVsL9HowOJWoz9ZfMaKm2dQBZmYADi2hsNDNOFxgrfJkyt5HSexjw2yRhME1FSbuF6yxP2j5gQSOQO4cLQw+13pG6synTUEr5aTb6Q1OyicyWPgv9yJXxVvcy3HbVsry0nSLUvTvEAWzk246QlWBEJZRVZ7yJIGQBkgZnLSYMd5ASV4xErxgyIMYMAJ3jBkLx3gBOF5G8d4ASvC8jeO8AJQvI3jvGIcIrwvACUJG8IwJXheRvCADJigTFeAAZp7QwCVkKOLg+oPBgeBm3eIxPca2KXjuh7qCaTdaPccBH8mGh87TgV6DUzlcNTb3XGX0O4+U9QImGtQVxlYBhyYAj0MolhXgvjna5PM+t5x1dorSAqNcrTIqNbflQ5jbv0l0xXRXDv8A7YU80LJ8tJXdq9Bmyt1VQOpB+zqgEkcr8ZX25It7sZHfwe3sNiKYxFKsuS18/WBHXucX4cQRKntXbK4jEs1Kxp0hl63/AJHbeF5gc+Okoe0ejnUOSFam6m5oklUb9PlOsNqqECgFbDdaTm7qiOOHNkNuYvNUPJQF38d5+YnOzcI6xJNzvY3PnrMd5tiqVGOe7szBoTGGhJET1nZmNqMFu7nTi7H85YMO5I1JPnCEwxNczYElCEtKSUcIQAYjEIRiHHFCADhCEAHCEIAEcIQAIQhGAQhCACMUIQAIGKEAImRMcIAQaYWhCIDTxOGV7FlVipuCyhrHmL7pS+nGDRRmVEViLlgigk+McJCXBOHJRX/P8hFTGnrCE0IgzBCEJI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412" name="AutoShape 4" descr="data:image/jpeg;base64,/9j/4AAQSkZJRgABAQAAAQABAAD/2wCEAAkGBhQPDw8NEBQUDxAPDxQOEA8PDw8PEA8PFBQVFBQQFRUXHCYfFxkjGRQUHy8gIycpLCwsFR4xNTAqNSYrLCkBCQoKDgwOGg8PFywkHyQsKSkvLCksKSwpKiwsLCwpLDUpLSkpLCwsLCwpKSwsKSkpLCwpLCwsLCkpKSkpKSksLP/AABEIAMIBAwMBIgACEQEDEQH/xAAcAAACAgMBAQAAAAAAAAAAAAAAAQIGAwQFBwj/xABAEAACAQIDBAcEBwcEAwEAAAABAgADEQQSIQUxQVEGEyJhcYGRMlKhsQcUI0JiwdEzcoKS0uHwJENTomOy8RX/xAAZAQACAwEAAAAAAAAAAAAAAAAAAQIDBAX/xAArEQACAgEDBAICAAcBAAAAAAAAAQIRAxIhMQQTQVEiMhRhFUJScYGR0QX/2gAMAwEAAhEDEQA/APUgJICMCSAnNNYASQEAJICMAAjAjAjjAAI7QtJAQAAI7QjEBBaO0YhAQWitAG+4epAkSx5fGMCVoWkMx7oXPd6RgTtC0hrz+ENefygBO0LTHrziseZ9YDMtorTHk7z6w6uAGS0LSNMb5O0BEbQtJWigBG0LSUVoARtERJWitEMgZEiTIkbRARtHCOAGECTAiEkIhjAkrRCSEYBaMQtJCMAEYELRiAgAjtCMR0IdpJBrEJkpiNIg2M2E52Kqm/ZZF03P894m5WPCaVWqQxA7uH5wY4IxtUbX7RB/Af6pnFYW33032Mwdc3M+GUjTn7JmQpU4H4j+iImZOuHf/K36SStfXXzBHzmLqn974i//AKwFFte16k/lARmiYcPztMH1Zve+L/1QbD7yWsBxObQcbktGBmVbc9eZJ+cc5lHbFHrBRplq1TQN1Ss6qPeZr5QPOdW0dUK0+Bpxkok4yUQChaOKACtFaSigMjAxxGICBkTJtIMYAVLbnSt6GIqUVtZMvAcVU/nCcLpPgzUxdZ1KlSVscw4IoPxEIDPRhJCamB2lTrC9NgTxXcw8QdZtiQQ2q5JCSEiJKSEMSQiEYjAYjikoCCOEYEYmMCZEGkhJg6SUSuRjqjWadcXK+Z3d/wC6ZuVGvNYob3yrpuJOvy0iaLI8GoU36dw7Pf8AuTPRqG+uY8gOA790l1J92n/nlJrTI3BB4AxUOxip+Fvh+s1tp0KlSmadFhSZxY1DmLUxzUDe3nNkq3Nf5SfzgUb3gP4f7xie5RcXisXTf6vSxhxLXswTDKzoBplB1ueZOl954TDtno/tCsiHPoWC5HqvUdSTbMwUZFHMi9pf6VHLc6a6myhbnmecyS7utcIp7CfLZVOinQypgqhqtiC+YHPSVTkZmt2iWO8EDUAS1whK5ScnbLYQUFSGscSyVpEGKEcUBihHFABSJkjOXt/pHQwFLrsS4pqTZQTq7cgIhm9VqBQWYhQNSToAJTdu9KS96dLspuLbmYfkJwNp9Pkxl8tRerB0RWFh3nmZyquP5ajmNY0gNlsS14TktijCSojZcOq1upsRqCDYj0nUwPSSpTstX7Vfe3OPPj5zlpUmQ6zmpuPB1ZRUuUXPA7Vp1vYa59w6MPL9JugzzxqdyCNCNQRcWM38F0krUtH+2Xk2jjwb9by6Ob2ZpdO/5S7CSlew3TjBsSj16dGoN9OtURGHqbTu0K6uodGV1OoZGDKfAjQzQjM1WxlEcQjjEMSQiEcZBjmS2k1q+JSmLuyoObMB85no11dcyMGU8VIIjiRkmYmGsIzvigTCEcIAKEcUAFCOEBihHFABrvkpEb5KITCKE5+2tp9RTuPbY5UB58/L9Im6Vjim3SN+KUiptfEK1+sbXhdbfKD7ZxHGoR4ZfyEp7yNH48vZdjKN0+wdHG9TSY5zSZiwWxUhgAVJ8humOpjatQENUYjiMxAPkNJhygcL99pCWb0Thgr7HPw2yqdJRTRFVQLZQABaaW0ejisC9HsMNco0VuYtwPfLCKYkazBRKoylF3ZfKMZKmjz81ANDoRoQQbg8RHOzjsFTeozkak6+gimzvL0YXgfs6geTFWYgpiN+Uy0dDUbtOtwM5/Sva31bB1a4tntkS/vtoPTU+UydZK109Y1KFKiGVL1c/bbKGyqdL89QY4JalZHJL4ujR6C9HlrlsVXAex7AbW7nUu1951HmTPRNmV2wpJw+VQ2rplGVu8gce/fK10TomjhqaNbNqTlIYG5JBBG8WIMsSNm0848krlaYsUUo00W3ZvSmnUFqhFFwNQxsh8GPyM6ox1O2bOluedbfOeeZBv3x0qKjxjWVrlEZdNF8MumJ6UUUuAxqkcKYuP5t042M6WVXutNRSHve2/6D0nJUAXA8xyvEwtrE8kmOOCC/ZMi4L1GLMfvMSx9TM+AxtTDsXotmB9umdVa3yPeJwdrbRASrc2CqDp4WmhR6SBWR7kK3Z7WmpNwb/wCb4l7NOhONM9W2bt+nXOT9nU/423n90/e+c6U8z/8A2KbgHc9xlK778LWlt6NbbaqWoVdXRcyvxdNxv3jTXjeaITvZmDN0+hWuCwQEUYlplCK8Znl/StMRR2o31Q1c1RBWy02IW50YkHQ+yJXkyaFdGrpOm/Ik4aq2vc7W1+keJ2diia/2+DqsShCqr0vwgi17cjv5y1bL2vSxVMVaLh1O+2hU+6w3gzzHbW18fVw7U8RRPVBbu/VIpsPvEm4B7wBKzsnHVKNT/Sl6dSp2bU27T3O4gDWZVn0y9o7f8LWbEncVJbWns/7+mfQEJ5vhdgbUq2L4h6Q78Q5I8l0l62LhKlKitOvVNeoCSahABNzoPKaoTcvFHF6jp44VtkUn+rN4SUQkpYYmRlH6SY0vXPKmcijkBvPmb+ku7uFBJNgBck7gOc88xDB6lSpe6l2IPMXJvKMz2o09MrdkzQJXNe994sNJFUFoqeJv2RuPyirHhuPMTMb6ZMLx+cTSBfSYjUjogZKuItbnOfjcSdAgL1HOWmg3s5/LjHiX18PlLN0c6P8AV/6mqL1nFlG8UUP3R+I8T5ScI2ynJPSirL9G1ZwHqYgB21YCkWAPIG/CKeldXCatKMmplJfYNcf7Yb92qn52mCpgaq+1Rq/wqHH/AFJl8Cx5JV20XLMzzVnUGzHKeTgof+0r/TTZBr4cNTGdqb57C5OWxva3Hd6T2ephwwswDDkwDD0M5eM6K4eoCOrVCfvUxkIPPTQ+cShKLtDeSMlTPEuhu1ip+rVNBvpsTaxv+zN5e6VQjfOufo3pH23ZhfcEQet76xVugOTXDVWX/wAdQ3XwBG70kZxb3olCajtZpNVzC8y0za018Vs6vQ/ap2ffXtL6jdMCYoc7SnUk6ZrTtHVzaSAN9JpCsDuPxES4kgjnJWSRq7X2ecwI/Zswz/htr85x6uEV3sVQAXAqAWDVBrYjwvLZSxQOh07jumljNlqw7NrE3KfdJPyMkiRWkRabhgCpQ3IDEplOhI+EvPRzaAFfDsD7TdU38WnzsfKVergynU0suuc0wN4Ibhf9Zu7IXKoW2VqbjQ/dINtfhDUlKr3G1qi0z16MRAyQmw4jEZgbDLn6ywzWy5uNuU2IGFAnRXume0Fw+CrObFnHVIpAILPpu42Fz5TifR90P6oDGVl+0cfZqRqin7x/Efl4y54zAU6wUVFVwrB1DAGzDjMWP2rTw4sxu1rhFBLH03SiUVq1yeyNi63tdO8Udre7/Xo3bWjnIw7tiTc9mmOA+XeZ0/rCghMwzXtlvc3tJwyat/Bzoz1bmSSkZhxeNSkuZ2CjhzPcBxk26J1ZwumOOKolEadZdmtxUbh6/KVxbkBNwO/mRNzbm1PrDhguVVFlv7RB4mc2tisoJJtbeTMc5W7OnihpikzK9l3aW0mpWxeu+5mtRwmKxmuHS1P/AJanZU+F9/xmY/R3XN3qYoUxa7ZAxAG839kRKLfCJyyRjs2ZUxVxw7zcWEkHBFwQRzGonPwOx7klmNVQxCFl0ZRubKd199pv4ypYBR4coh0ZtiYDr66gi6r9o991huHmbD1l+VJyujOy+po5mHbq2c8wPur6a+c7NprgqRzsktUiOWElaEkQMAEdowI7RDI2haTtC0YjGViCzLaFowMeWcvaHRqjX1Zcje/Tsp8+BnYtC0i4p8koya4KXX+j6/sVf56f6GaVb6PKgF1qU2PKzL8Z6BlhllXYh6LvyJ+zy3EbIxeHvmQso4/tB6jUTBQx9m7V0txPs3O/tcPPnPWDTHIegnM2h0ZoVzmqUxmtbMhKH4aHzieJrhlsOp/qRTaDLVF2PeGWxtbdNk4PrsmIpnXNkqgC+YqbZgOekyt0AcO5R0prvWpdgxHJgBv75v7OwC0aeRTmsTnPvA8bcOE4f/p5Xh05F9k/9ryaO5F/Vlrp4pPeX+ZfSZkrA6Ag+BBlXWhUZvsxn58FH63nW2bs+orBqmSw4C5b13TX0nW9T1FSWNaX5t/8MGTHGK5OrNXaGB65cuYrrfTcfEcZuQnZatUzK1aplbrbCqKDlYN3aqZw6mIIYqSpbUkdoHQXPDgJ6DOHtbBZX60bmP8AK/Pz/wA3zDnwqKuJizYElcTnUaGKygJnVSNLEWsflM+xMAVrnOTmQElToRfTz3yxUWzKrcwDJW1vx58ZZHAk07L4YoqmcnpBtRsOi5AMz3AZty2424ykVsazMalRi7k2ueXIDh4Cek18OtRcrqGHJgCJgo7KpUzdKaKeYUX9ZbODk+To4c0YLjcpGG2XXr7kKKfv1boPTefITrYPoXTUh6xNdhrlbSkD+7x8zLRkiywjiiuRTzyl+jW6uwAGgGgA3DulQ2ztQ12amptRU20OtUjifw33DuvLbtS60azLvFJiPHKdZ59g8A9Z1p0tTpfgqrxJ7osrfCJ4Et5PwTNctamgJYnKAupJ7ucsWyeiQBWpXOZhr1Y9gH8R+98B4zobG6Oph7t7dQixci1h7qjgJ1wIQx1uxZc2raPBECO0cDLTOKEIRAYRHEJIRDCOEcYCtHaOEYhWitJx2jAx2jtJ5YZYAQywyyeWO0AOdtivkp2942J7hqZy6HRo1R1lVmpk+wiWGVTvzd5liqYdWylgGynMtxex5zJaYJ9HGeZ5Z77Ul6LFkcY0it4HFNh6hSoDZeyxA0I+64/znLBhcWKl7X05jSc7aGDerVyDspkBNQ6jj2QJubO2ctEaEkkdok7/AAHCZOiwZ8OSUFtjTdJ8/wCPW5LLKMlfk3YQinaMpzekO0qmGoGvSpitkYGolyrdVrmZbcRp5Xmns7pnhMUqr1iq1TTqq3ZYH3TfS/nrO6wuLc54Z0n2A+DxFRNSL5h+NCdHH5jnNGLHHJ8WWRipHuiKAABoBoANwEc8P2T09xOGTIlW6AaJVAqADkt9fITv7P8ApWrNbNSpVBe3Z6ymSee8/KOXTSWyDtvweoQmvs/EmrSp1HQ0mdQxpk3Kk8LzPM5CgiheEQxETXwuz0pZurUJmNzlFv8A54TYhESsLRRxRgERhEZEBRxXhADEI5ESQkSRIRyMlGIccQjEYDjEUcYhwhCAhwhCMAhCEBDtAQhEA4RQjEOU/wCknCg4enWtrTq5b/hdTp6hZb5o7a2WuKoPQY2DWII1KkG4MnCWmSZODp2eDYjZxe7WCneRfsnvvwPfO/8AR9RRsZTSsrE2LJoCvWAE3bu0PnaekbL6IUMPY5escffqANbwG4fPvnTp7PRanXBFFS1i+UZiPGaZ9Ra0pFkprwZMZjkoUzUqNlUepPIDiZVMf00dzaiOrUb2bKzHy3D4zN04rqTRo6lhdzrYBToPO4+EpuL2c5bNTqZL71Zc4+BBnLy5HdIuw4k1qZZk21iKxX7Qgqb9kKoPiOInQPSqpTsHRXHNSUJ56aicTZ9HKB4W75lxViPCVqUlvZc8cHtRbsBtylXsEazH7jdlvLn5TfvPM3TiLjjOlsnpI9JwKjM1M6EMSxX8Qv8AKWRy+zPPDX1L1eEx06gYBgbgi4I3EHjJ3l5nEYjHImIAhFCAGISQkAZISJIkJISAkhACQjkRGIxEo5G8cYEo5GO8BDhFHGA4RQgIcIo4AEIQjAIQhAAkTJSDRAU/pqhDrUykjq7Agakgk28dZWsBtEN2irLlaxV1ym/5jWXTpi5FAEXvnuLb9FO7mbXt+sqmHw6trw7piyfZnQwP4nRWsG1GgiIDd9vOc8UyDluQeHeJs0qxAsYFj3ZOpTHCadahN28wOvLdIsDrdFds5P8ATVD2T+yY8DxTz4f3lsDTzZqN78J16X0g0MMEo4yp1b20exbOBpmIUXHjumjFO/iZc2Ovki53iJmlhtsUalL6wlVHpAXNQOuQDvPDzmeniAwupDDmpBHwlxmMsJDPCICAMkDMYMkJAkTEkJAGOSAnGJEGOAErxyMcYErxyIjgIccjCAEoRQjEOORjgA4RQgA4RQgA7yLRmRMANDa+EWrRdXFwFLDmGAuCJ56iFfZGg4A66z051vpPPNrYdsNWNMjssSabcGXl4iZ8y8mvp34NN6+moYcb8jzk0rNpc3HdpF9aB0IjRrCw3cjKUzS0bCVuWvwIk1rA/wB5qq4PceYirOFW/tagWG8knQesGR4IbY2smGovWY+yNFvq78FHnPHsbiKmLxBc9upVcADvJsqjkBPbsX9H4xlIrXfccyqlwFe2/MG1IBI1HE6bpVsL9HowOJWoz9ZfMaKm2dQBZmYADi2hsNDNOFxgrfJkyt5HSexjw2yRhME1FSbuF6yxP2j5gQSOQO4cLQw+13pG6synTUEr5aTb6Q1OyicyWPgv9yJXxVvcy3HbVsry0nSLUvTvEAWzk246QlWBEJZRVZ7yJIGQBkgZnLSYMd5ASV4xErxgyIMYMAJ3jBkLx3gBOF5G8d4ASvC8jeO8AJQvI3jvGIcIrwvACUJG8IwJXheRvCADJigTFeAAZp7QwCVkKOLg+oPBgeBm3eIxPca2KXjuh7qCaTdaPccBH8mGh87TgV6DUzlcNTb3XGX0O4+U9QImGtQVxlYBhyYAj0MolhXgvjna5PM+t5x1dorSAqNcrTIqNbflQ5jbv0l0xXRXDv8A7YU80LJ8tJXdq9Bmyt1VQOpB+zqgEkcr8ZX25It7sZHfwe3sNiKYxFKsuS18/WBHXucX4cQRKntXbK4jEs1Kxp0hl63/AJHbeF5gc+Okoe0ejnUOSFam6m5oklUb9PlOsNqqECgFbDdaTm7qiOOHNkNuYvNUPJQF38d5+YnOzcI6xJNzvY3PnrMd5tiqVGOe7szBoTGGhJET1nZmNqMFu7nTi7H85YMO5I1JPnCEwxNczYElCEtKSUcIQAYjEIRiHHFCADhCEAHCEIAEcIQAIQhGAQhCACMUIQAIGKEAImRMcIAQaYWhCIDTxOGV7FlVipuCyhrHmL7pS+nGDRRmVEViLlgigk+McJCXBOHJRX/P8hFTGnrCE0IgzBCEJI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414" name="AutoShape 6" descr="data:image/jpeg;base64,/9j/4AAQSkZJRgABAQAAAQABAAD/2wCEAAkGBhQPDw8NEBQUDxAPDxQOEA8PDw8PEA8PFBQVFBQQFRUXHCYfFxkjGRQUHy8gIycpLCwsFR4xNTAqNSYrLCkBCQoKDgwOGg8PFywkHyQsKSkvLCksKSwpKiwsLCwpLDUpLSkpLCwsLCwpKSwsKSkpLCwpLCwsLCkpKSkpKSksLP/AABEIAMIBAwMBIgACEQEDEQH/xAAcAAACAgMBAQAAAAAAAAAAAAAAAQIGAwQFBwj/xABAEAACAQIDBAcEBwcEAwEAAAABAgADEQQSIQUxQVEGEyJhcYGRMlKhsQcUI0JiwdEzcoKS0uHwJENTomOy8RX/xAAZAQACAwEAAAAAAAAAAAAAAAAAAQIDBAX/xAArEQACAgEDBAICAAcBAAAAAAAAAQIRAxIhMQQTQVEiMhRhFUJScYGR0QX/2gAMAwEAAhEDEQA/APUgJICMCSAnNNYASQEAJICMAAjAjAjjAAI7QtJAQAAI7QjEBBaO0YhAQWitAG+4epAkSx5fGMCVoWkMx7oXPd6RgTtC0hrz+ENefygBO0LTHrziseZ9YDMtorTHk7z6w6uAGS0LSNMb5O0BEbQtJWigBG0LSUVoARtERJWitEMgZEiTIkbRARtHCOAGECTAiEkIhjAkrRCSEYBaMQtJCMAEYELRiAgAjtCMR0IdpJBrEJkpiNIg2M2E52Kqm/ZZF03P894m5WPCaVWqQxA7uH5wY4IxtUbX7RB/Af6pnFYW33032Mwdc3M+GUjTn7JmQpU4H4j+iImZOuHf/K36SStfXXzBHzmLqn974i//AKwFFte16k/lARmiYcPztMH1Zve+L/1QbD7yWsBxObQcbktGBmVbc9eZJ+cc5lHbFHrBRplq1TQN1Ss6qPeZr5QPOdW0dUK0+Bpxkok4yUQChaOKACtFaSigMjAxxGICBkTJtIMYAVLbnSt6GIqUVtZMvAcVU/nCcLpPgzUxdZ1KlSVscw4IoPxEIDPRhJCamB2lTrC9NgTxXcw8QdZtiQQ2q5JCSEiJKSEMSQiEYjAYjikoCCOEYEYmMCZEGkhJg6SUSuRjqjWadcXK+Z3d/wC6ZuVGvNYob3yrpuJOvy0iaLI8GoU36dw7Pf8AuTPRqG+uY8gOA790l1J92n/nlJrTI3BB4AxUOxip+Fvh+s1tp0KlSmadFhSZxY1DmLUxzUDe3nNkq3Nf5SfzgUb3gP4f7xie5RcXisXTf6vSxhxLXswTDKzoBplB1ueZOl954TDtno/tCsiHPoWC5HqvUdSTbMwUZFHMi9pf6VHLc6a6myhbnmecyS7utcIp7CfLZVOinQypgqhqtiC+YHPSVTkZmt2iWO8EDUAS1whK5ScnbLYQUFSGscSyVpEGKEcUBihHFABSJkjOXt/pHQwFLrsS4pqTZQTq7cgIhm9VqBQWYhQNSToAJTdu9KS96dLspuLbmYfkJwNp9Pkxl8tRerB0RWFh3nmZyquP5ajmNY0gNlsS14TktijCSojZcOq1upsRqCDYj0nUwPSSpTstX7Vfe3OPPj5zlpUmQ6zmpuPB1ZRUuUXPA7Vp1vYa59w6MPL9JugzzxqdyCNCNQRcWM38F0krUtH+2Xk2jjwb9by6Ob2ZpdO/5S7CSlew3TjBsSj16dGoN9OtURGHqbTu0K6uodGV1OoZGDKfAjQzQjM1WxlEcQjjEMSQiEcZBjmS2k1q+JSmLuyoObMB85no11dcyMGU8VIIjiRkmYmGsIzvigTCEcIAKEcUAFCOEBihHFABrvkpEb5KITCKE5+2tp9RTuPbY5UB58/L9Im6Vjim3SN+KUiptfEK1+sbXhdbfKD7ZxHGoR4ZfyEp7yNH48vZdjKN0+wdHG9TSY5zSZiwWxUhgAVJ8humOpjatQENUYjiMxAPkNJhygcL99pCWb0Thgr7HPw2yqdJRTRFVQLZQABaaW0ejisC9HsMNco0VuYtwPfLCKYkazBRKoylF3ZfKMZKmjz81ANDoRoQQbg8RHOzjsFTeozkak6+gimzvL0YXgfs6geTFWYgpiN+Uy0dDUbtOtwM5/Sva31bB1a4tntkS/vtoPTU+UydZK109Y1KFKiGVL1c/bbKGyqdL89QY4JalZHJL4ujR6C9HlrlsVXAex7AbW7nUu1951HmTPRNmV2wpJw+VQ2rplGVu8gce/fK10TomjhqaNbNqTlIYG5JBBG8WIMsSNm0848krlaYsUUo00W3ZvSmnUFqhFFwNQxsh8GPyM6ox1O2bOluedbfOeeZBv3x0qKjxjWVrlEZdNF8MumJ6UUUuAxqkcKYuP5t042M6WVXutNRSHve2/6D0nJUAXA8xyvEwtrE8kmOOCC/ZMi4L1GLMfvMSx9TM+AxtTDsXotmB9umdVa3yPeJwdrbRASrc2CqDp4WmhR6SBWR7kK3Z7WmpNwb/wCb4l7NOhONM9W2bt+nXOT9nU/423n90/e+c6U8z/8A2KbgHc9xlK778LWlt6NbbaqWoVdXRcyvxdNxv3jTXjeaITvZmDN0+hWuCwQEUYlplCK8Znl/StMRR2o31Q1c1RBWy02IW50YkHQ+yJXkyaFdGrpOm/Ik4aq2vc7W1+keJ2diia/2+DqsShCqr0vwgi17cjv5y1bL2vSxVMVaLh1O+2hU+6w3gzzHbW18fVw7U8RRPVBbu/VIpsPvEm4B7wBKzsnHVKNT/Sl6dSp2bU27T3O4gDWZVn0y9o7f8LWbEncVJbWns/7+mfQEJ5vhdgbUq2L4h6Q78Q5I8l0l62LhKlKitOvVNeoCSahABNzoPKaoTcvFHF6jp44VtkUn+rN4SUQkpYYmRlH6SY0vXPKmcijkBvPmb+ku7uFBJNgBck7gOc88xDB6lSpe6l2IPMXJvKMz2o09MrdkzQJXNe994sNJFUFoqeJv2RuPyirHhuPMTMb6ZMLx+cTSBfSYjUjogZKuItbnOfjcSdAgL1HOWmg3s5/LjHiX18PlLN0c6P8AV/6mqL1nFlG8UUP3R+I8T5ScI2ynJPSirL9G1ZwHqYgB21YCkWAPIG/CKeldXCatKMmplJfYNcf7Yb92qn52mCpgaq+1Rq/wqHH/AFJl8Cx5JV20XLMzzVnUGzHKeTgof+0r/TTZBr4cNTGdqb57C5OWxva3Hd6T2ephwwswDDkwDD0M5eM6K4eoCOrVCfvUxkIPPTQ+cShKLtDeSMlTPEuhu1ip+rVNBvpsTaxv+zN5e6VQjfOufo3pH23ZhfcEQet76xVugOTXDVWX/wAdQ3XwBG70kZxb3olCajtZpNVzC8y0za018Vs6vQ/ap2ffXtL6jdMCYoc7SnUk6ZrTtHVzaSAN9JpCsDuPxES4kgjnJWSRq7X2ecwI/Zswz/htr85x6uEV3sVQAXAqAWDVBrYjwvLZSxQOh07jumljNlqw7NrE3KfdJPyMkiRWkRabhgCpQ3IDEplOhI+EvPRzaAFfDsD7TdU38WnzsfKVergynU0suuc0wN4Ibhf9Zu7IXKoW2VqbjQ/dINtfhDUlKr3G1qi0z16MRAyQmw4jEZgbDLn6ywzWy5uNuU2IGFAnRXume0Fw+CrObFnHVIpAILPpu42Fz5TifR90P6oDGVl+0cfZqRqin7x/Efl4y54zAU6wUVFVwrB1DAGzDjMWP2rTw4sxu1rhFBLH03SiUVq1yeyNi63tdO8Udre7/Xo3bWjnIw7tiTc9mmOA+XeZ0/rCghMwzXtlvc3tJwyat/Bzoz1bmSSkZhxeNSkuZ2CjhzPcBxk26J1ZwumOOKolEadZdmtxUbh6/KVxbkBNwO/mRNzbm1PrDhguVVFlv7RB4mc2tisoJJtbeTMc5W7OnihpikzK9l3aW0mpWxeu+5mtRwmKxmuHS1P/AJanZU+F9/xmY/R3XN3qYoUxa7ZAxAG839kRKLfCJyyRjs2ZUxVxw7zcWEkHBFwQRzGonPwOx7klmNVQxCFl0ZRubKd199pv4ypYBR4coh0ZtiYDr66gi6r9o991huHmbD1l+VJyujOy+po5mHbq2c8wPur6a+c7NprgqRzsktUiOWElaEkQMAEdowI7RDI2haTtC0YjGViCzLaFowMeWcvaHRqjX1Zcje/Tsp8+BnYtC0i4p8koya4KXX+j6/sVf56f6GaVb6PKgF1qU2PKzL8Z6BlhllXYh6LvyJ+zy3EbIxeHvmQso4/tB6jUTBQx9m7V0txPs3O/tcPPnPWDTHIegnM2h0ZoVzmqUxmtbMhKH4aHzieJrhlsOp/qRTaDLVF2PeGWxtbdNk4PrsmIpnXNkqgC+YqbZgOekyt0AcO5R0prvWpdgxHJgBv75v7OwC0aeRTmsTnPvA8bcOE4f/p5Xh05F9k/9ryaO5F/Vlrp4pPeX+ZfSZkrA6Ag+BBlXWhUZvsxn58FH63nW2bs+orBqmSw4C5b13TX0nW9T1FSWNaX5t/8MGTHGK5OrNXaGB65cuYrrfTcfEcZuQnZatUzK1aplbrbCqKDlYN3aqZw6mIIYqSpbUkdoHQXPDgJ6DOHtbBZX60bmP8AK/Pz/wA3zDnwqKuJizYElcTnUaGKygJnVSNLEWsflM+xMAVrnOTmQElToRfTz3yxUWzKrcwDJW1vx58ZZHAk07L4YoqmcnpBtRsOi5AMz3AZty2424ykVsazMalRi7k2ueXIDh4Cek18OtRcrqGHJgCJgo7KpUzdKaKeYUX9ZbODk+To4c0YLjcpGG2XXr7kKKfv1boPTefITrYPoXTUh6xNdhrlbSkD+7x8zLRkiywjiiuRTzyl+jW6uwAGgGgA3DulQ2ztQ12amptRU20OtUjifw33DuvLbtS60azLvFJiPHKdZ59g8A9Z1p0tTpfgqrxJ7osrfCJ4Et5PwTNctamgJYnKAupJ7ucsWyeiQBWpXOZhr1Y9gH8R+98B4zobG6Oph7t7dQixci1h7qjgJ1wIQx1uxZc2raPBECO0cDLTOKEIRAYRHEJIRDCOEcYCtHaOEYhWitJx2jAx2jtJ5YZYAQywyyeWO0AOdtivkp2942J7hqZy6HRo1R1lVmpk+wiWGVTvzd5liqYdWylgGynMtxex5zJaYJ9HGeZ5Z77Ul6LFkcY0it4HFNh6hSoDZeyxA0I+64/znLBhcWKl7X05jSc7aGDerVyDspkBNQ6jj2QJubO2ctEaEkkdok7/AAHCZOiwZ8OSUFtjTdJ8/wCPW5LLKMlfk3YQinaMpzekO0qmGoGvSpitkYGolyrdVrmZbcRp5Xmns7pnhMUqr1iq1TTqq3ZYH3TfS/nrO6wuLc54Z0n2A+DxFRNSL5h+NCdHH5jnNGLHHJ8WWRipHuiKAABoBoANwEc8P2T09xOGTIlW6AaJVAqADkt9fITv7P8ApWrNbNSpVBe3Z6ymSee8/KOXTSWyDtvweoQmvs/EmrSp1HQ0mdQxpk3Kk8LzPM5CgiheEQxETXwuz0pZurUJmNzlFv8A54TYhESsLRRxRgERhEZEBRxXhADEI5ESQkSRIRyMlGIccQjEYDjEUcYhwhCAhwhCMAhCEBDtAQhEA4RQjEOU/wCknCg4enWtrTq5b/hdTp6hZb5o7a2WuKoPQY2DWII1KkG4MnCWmSZODp2eDYjZxe7WCneRfsnvvwPfO/8AR9RRsZTSsrE2LJoCvWAE3bu0PnaekbL6IUMPY5escffqANbwG4fPvnTp7PRanXBFFS1i+UZiPGaZ9Ra0pFkprwZMZjkoUzUqNlUepPIDiZVMf00dzaiOrUb2bKzHy3D4zN04rqTRo6lhdzrYBToPO4+EpuL2c5bNTqZL71Zc4+BBnLy5HdIuw4k1qZZk21iKxX7Qgqb9kKoPiOInQPSqpTsHRXHNSUJ56aicTZ9HKB4W75lxViPCVqUlvZc8cHtRbsBtylXsEazH7jdlvLn5TfvPM3TiLjjOlsnpI9JwKjM1M6EMSxX8Qv8AKWRy+zPPDX1L1eEx06gYBgbgi4I3EHjJ3l5nEYjHImIAhFCAGISQkAZISJIkJISAkhACQjkRGIxEo5G8cYEo5GO8BDhFHGA4RQgIcIo4AEIQjAIQhAAkTJSDRAU/pqhDrUykjq7Agakgk28dZWsBtEN2irLlaxV1ym/5jWXTpi5FAEXvnuLb9FO7mbXt+sqmHw6trw7piyfZnQwP4nRWsG1GgiIDd9vOc8UyDluQeHeJs0qxAsYFj3ZOpTHCadahN28wOvLdIsDrdFds5P8ATVD2T+yY8DxTz4f3lsDTzZqN78J16X0g0MMEo4yp1b20exbOBpmIUXHjumjFO/iZc2Ovki53iJmlhtsUalL6wlVHpAXNQOuQDvPDzmeniAwupDDmpBHwlxmMsJDPCICAMkDMYMkJAkTEkJAGOSAnGJEGOAErxyMcYErxyIjgIccjCAEoRQjEOORjgA4RQgA4RQgA7yLRmRMANDa+EWrRdXFwFLDmGAuCJ56iFfZGg4A66z051vpPPNrYdsNWNMjssSabcGXl4iZ8y8mvp34NN6+moYcb8jzk0rNpc3HdpF9aB0IjRrCw3cjKUzS0bCVuWvwIk1rA/wB5qq4PceYirOFW/tagWG8knQesGR4IbY2smGovWY+yNFvq78FHnPHsbiKmLxBc9upVcADvJsqjkBPbsX9H4xlIrXfccyqlwFe2/MG1IBI1HE6bpVsL9HowOJWoz9ZfMaKm2dQBZmYADi2hsNDNOFxgrfJkyt5HSexjw2yRhME1FSbuF6yxP2j5gQSOQO4cLQw+13pG6synTUEr5aTb6Q1OyicyWPgv9yJXxVvcy3HbVsry0nSLUvTvEAWzk246QlWBEJZRVZ7yJIGQBkgZnLSYMd5ASV4xErxgyIMYMAJ3jBkLx3gBOF5G8d4ASvC8jeO8AJQvI3jvGIcIrwvACUJG8IwJXheRvCADJigTFeAAZp7QwCVkKOLg+oPBgeBm3eIxPca2KXjuh7qCaTdaPccBH8mGh87TgV6DUzlcNTb3XGX0O4+U9QImGtQVxlYBhyYAj0MolhXgvjna5PM+t5x1dorSAqNcrTIqNbflQ5jbv0l0xXRXDv8A7YU80LJ8tJXdq9Bmyt1VQOpB+zqgEkcr8ZX25It7sZHfwe3sNiKYxFKsuS18/WBHXucX4cQRKntXbK4jEs1Kxp0hl63/AJHbeF5gc+Okoe0ejnUOSFam6m5oklUb9PlOsNqqECgFbDdaTm7qiOOHNkNuYvNUPJQF38d5+YnOzcI6xJNzvY3PnrMd5tiqVGOe7szBoTGGhJET1nZmNqMFu7nTi7H85YMO5I1JPnCEwxNczYElCEtKSUcIQAYjEIRiHHFCADhCEAHCEIAEcIQAIQhGAQhCACMUIQAIGKEAImRMcIAQaYWhCIDTxOGV7FlVipuCyhrHmL7pS+nGDRRmVEViLlgigk+McJCXBOHJRX/P8hFTGnrCE0IgzBCEJI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416" name="AutoShape 8" descr="data:image/jpeg;base64,/9j/4AAQSkZJRgABAQAAAQABAAD/2wCEAAkGBhQPDw8NEBQUDxAPDxQOEA8PDw8PEA8PFBQVFBQQFRUXHCYfFxkjGRQUHy8gIycpLCwsFR4xNTAqNSYrLCkBCQoKDgwOGg8PFywkHyQsKSkvLCksKSwpKiwsLCwpLDUpLSkpLCwsLCwpKSwsKSkpLCwpLCwsLCkpKSkpKSksLP/AABEIAMIBAwMBIgACEQEDEQH/xAAcAAACAgMBAQAAAAAAAAAAAAAAAQIGAwQFBwj/xABAEAACAQIDBAcEBwcEAwEAAAABAgADEQQSIQUxQVEGEyJhcYGRMlKhsQcUI0JiwdEzcoKS0uHwJENTomOy8RX/xAAZAQACAwEAAAAAAAAAAAAAAAAAAQIDBAX/xAArEQACAgEDBAICAAcBAAAAAAAAAQIRAxIhMQQTQVEiMhRhFUJScYGR0QX/2gAMAwEAAhEDEQA/APUgJICMCSAnNNYASQEAJICMAAjAjAjjAAI7QtJAQAAI7QjEBBaO0YhAQWitAG+4epAkSx5fGMCVoWkMx7oXPd6RgTtC0hrz+ENefygBO0LTHrziseZ9YDMtorTHk7z6w6uAGS0LSNMb5O0BEbQtJWigBG0LSUVoARtERJWitEMgZEiTIkbRARtHCOAGECTAiEkIhjAkrRCSEYBaMQtJCMAEYELRiAgAjtCMR0IdpJBrEJkpiNIg2M2E52Kqm/ZZF03P894m5WPCaVWqQxA7uH5wY4IxtUbX7RB/Af6pnFYW33032Mwdc3M+GUjTn7JmQpU4H4j+iImZOuHf/K36SStfXXzBHzmLqn974i//AKwFFte16k/lARmiYcPztMH1Zve+L/1QbD7yWsBxObQcbktGBmVbc9eZJ+cc5lHbFHrBRplq1TQN1Ss6qPeZr5QPOdW0dUK0+Bpxkok4yUQChaOKACtFaSigMjAxxGICBkTJtIMYAVLbnSt6GIqUVtZMvAcVU/nCcLpPgzUxdZ1KlSVscw4IoPxEIDPRhJCamB2lTrC9NgTxXcw8QdZtiQQ2q5JCSEiJKSEMSQiEYjAYjikoCCOEYEYmMCZEGkhJg6SUSuRjqjWadcXK+Z3d/wC6ZuVGvNYob3yrpuJOvy0iaLI8GoU36dw7Pf8AuTPRqG+uY8gOA790l1J92n/nlJrTI3BB4AxUOxip+Fvh+s1tp0KlSmadFhSZxY1DmLUxzUDe3nNkq3Nf5SfzgUb3gP4f7xie5RcXisXTf6vSxhxLXswTDKzoBplB1ueZOl954TDtno/tCsiHPoWC5HqvUdSTbMwUZFHMi9pf6VHLc6a6myhbnmecyS7utcIp7CfLZVOinQypgqhqtiC+YHPSVTkZmt2iWO8EDUAS1whK5ScnbLYQUFSGscSyVpEGKEcUBihHFABSJkjOXt/pHQwFLrsS4pqTZQTq7cgIhm9VqBQWYhQNSToAJTdu9KS96dLspuLbmYfkJwNp9Pkxl8tRerB0RWFh3nmZyquP5ajmNY0gNlsS14TktijCSojZcOq1upsRqCDYj0nUwPSSpTstX7Vfe3OPPj5zlpUmQ6zmpuPB1ZRUuUXPA7Vp1vYa59w6MPL9JugzzxqdyCNCNQRcWM38F0krUtH+2Xk2jjwb9by6Ob2ZpdO/5S7CSlew3TjBsSj16dGoN9OtURGHqbTu0K6uodGV1OoZGDKfAjQzQjM1WxlEcQjjEMSQiEcZBjmS2k1q+JSmLuyoObMB85no11dcyMGU8VIIjiRkmYmGsIzvigTCEcIAKEcUAFCOEBihHFABrvkpEb5KITCKE5+2tp9RTuPbY5UB58/L9Im6Vjim3SN+KUiptfEK1+sbXhdbfKD7ZxHGoR4ZfyEp7yNH48vZdjKN0+wdHG9TSY5zSZiwWxUhgAVJ8humOpjatQENUYjiMxAPkNJhygcL99pCWb0Thgr7HPw2yqdJRTRFVQLZQABaaW0ejisC9HsMNco0VuYtwPfLCKYkazBRKoylF3ZfKMZKmjz81ANDoRoQQbg8RHOzjsFTeozkak6+gimzvL0YXgfs6geTFWYgpiN+Uy0dDUbtOtwM5/Sva31bB1a4tntkS/vtoPTU+UydZK109Y1KFKiGVL1c/bbKGyqdL89QY4JalZHJL4ujR6C9HlrlsVXAex7AbW7nUu1951HmTPRNmV2wpJw+VQ2rplGVu8gce/fK10TomjhqaNbNqTlIYG5JBBG8WIMsSNm0848krlaYsUUo00W3ZvSmnUFqhFFwNQxsh8GPyM6ox1O2bOluedbfOeeZBv3x0qKjxjWVrlEZdNF8MumJ6UUUuAxqkcKYuP5t042M6WVXutNRSHve2/6D0nJUAXA8xyvEwtrE8kmOOCC/ZMi4L1GLMfvMSx9TM+AxtTDsXotmB9umdVa3yPeJwdrbRASrc2CqDp4WmhR6SBWR7kK3Z7WmpNwb/wCb4l7NOhONM9W2bt+nXOT9nU/423n90/e+c6U8z/8A2KbgHc9xlK778LWlt6NbbaqWoVdXRcyvxdNxv3jTXjeaITvZmDN0+hWuCwQEUYlplCK8Znl/StMRR2o31Q1c1RBWy02IW50YkHQ+yJXkyaFdGrpOm/Ik4aq2vc7W1+keJ2diia/2+DqsShCqr0vwgi17cjv5y1bL2vSxVMVaLh1O+2hU+6w3gzzHbW18fVw7U8RRPVBbu/VIpsPvEm4B7wBKzsnHVKNT/Sl6dSp2bU27T3O4gDWZVn0y9o7f8LWbEncVJbWns/7+mfQEJ5vhdgbUq2L4h6Q78Q5I8l0l62LhKlKitOvVNeoCSahABNzoPKaoTcvFHF6jp44VtkUn+rN4SUQkpYYmRlH6SY0vXPKmcijkBvPmb+ku7uFBJNgBck7gOc88xDB6lSpe6l2IPMXJvKMz2o09MrdkzQJXNe994sNJFUFoqeJv2RuPyirHhuPMTMb6ZMLx+cTSBfSYjUjogZKuItbnOfjcSdAgL1HOWmg3s5/LjHiX18PlLN0c6P8AV/6mqL1nFlG8UUP3R+I8T5ScI2ynJPSirL9G1ZwHqYgB21YCkWAPIG/CKeldXCatKMmplJfYNcf7Yb92qn52mCpgaq+1Rq/wqHH/AFJl8Cx5JV20XLMzzVnUGzHKeTgof+0r/TTZBr4cNTGdqb57C5OWxva3Hd6T2ephwwswDDkwDD0M5eM6K4eoCOrVCfvUxkIPPTQ+cShKLtDeSMlTPEuhu1ip+rVNBvpsTaxv+zN5e6VQjfOufo3pH23ZhfcEQet76xVugOTXDVWX/wAdQ3XwBG70kZxb3olCajtZpNVzC8y0za018Vs6vQ/ap2ffXtL6jdMCYoc7SnUk6ZrTtHVzaSAN9JpCsDuPxES4kgjnJWSRq7X2ecwI/Zswz/htr85x6uEV3sVQAXAqAWDVBrYjwvLZSxQOh07jumljNlqw7NrE3KfdJPyMkiRWkRabhgCpQ3IDEplOhI+EvPRzaAFfDsD7TdU38WnzsfKVergynU0suuc0wN4Ibhf9Zu7IXKoW2VqbjQ/dINtfhDUlKr3G1qi0z16MRAyQmw4jEZgbDLn6ywzWy5uNuU2IGFAnRXume0Fw+CrObFnHVIpAILPpu42Fz5TifR90P6oDGVl+0cfZqRqin7x/Efl4y54zAU6wUVFVwrB1DAGzDjMWP2rTw4sxu1rhFBLH03SiUVq1yeyNi63tdO8Udre7/Xo3bWjnIw7tiTc9mmOA+XeZ0/rCghMwzXtlvc3tJwyat/Bzoz1bmSSkZhxeNSkuZ2CjhzPcBxk26J1ZwumOOKolEadZdmtxUbh6/KVxbkBNwO/mRNzbm1PrDhguVVFlv7RB4mc2tisoJJtbeTMc5W7OnihpikzK9l3aW0mpWxeu+5mtRwmKxmuHS1P/AJanZU+F9/xmY/R3XN3qYoUxa7ZAxAG839kRKLfCJyyRjs2ZUxVxw7zcWEkHBFwQRzGonPwOx7klmNVQxCFl0ZRubKd199pv4ypYBR4coh0ZtiYDr66gi6r9o991huHmbD1l+VJyujOy+po5mHbq2c8wPur6a+c7NprgqRzsktUiOWElaEkQMAEdowI7RDI2haTtC0YjGViCzLaFowMeWcvaHRqjX1Zcje/Tsp8+BnYtC0i4p8koya4KXX+j6/sVf56f6GaVb6PKgF1qU2PKzL8Z6BlhllXYh6LvyJ+zy3EbIxeHvmQso4/tB6jUTBQx9m7V0txPs3O/tcPPnPWDTHIegnM2h0ZoVzmqUxmtbMhKH4aHzieJrhlsOp/qRTaDLVF2PeGWxtbdNk4PrsmIpnXNkqgC+YqbZgOekyt0AcO5R0prvWpdgxHJgBv75v7OwC0aeRTmsTnPvA8bcOE4f/p5Xh05F9k/9ryaO5F/Vlrp4pPeX+ZfSZkrA6Ag+BBlXWhUZvsxn58FH63nW2bs+orBqmSw4C5b13TX0nW9T1FSWNaX5t/8MGTHGK5OrNXaGB65cuYrrfTcfEcZuQnZatUzK1aplbrbCqKDlYN3aqZw6mIIYqSpbUkdoHQXPDgJ6DOHtbBZX60bmP8AK/Pz/wA3zDnwqKuJizYElcTnUaGKygJnVSNLEWsflM+xMAVrnOTmQElToRfTz3yxUWzKrcwDJW1vx58ZZHAk07L4YoqmcnpBtRsOi5AMz3AZty2424ykVsazMalRi7k2ueXIDh4Cek18OtRcrqGHJgCJgo7KpUzdKaKeYUX9ZbODk+To4c0YLjcpGG2XXr7kKKfv1boPTefITrYPoXTUh6xNdhrlbSkD+7x8zLRkiywjiiuRTzyl+jW6uwAGgGgA3DulQ2ztQ12amptRU20OtUjifw33DuvLbtS60azLvFJiPHKdZ59g8A9Z1p0tTpfgqrxJ7osrfCJ4Et5PwTNctamgJYnKAupJ7ucsWyeiQBWpXOZhr1Y9gH8R+98B4zobG6Oph7t7dQixci1h7qjgJ1wIQx1uxZc2raPBECO0cDLTOKEIRAYRHEJIRDCOEcYCtHaOEYhWitJx2jAx2jtJ5YZYAQywyyeWO0AOdtivkp2942J7hqZy6HRo1R1lVmpk+wiWGVTvzd5liqYdWylgGynMtxex5zJaYJ9HGeZ5Z77Ul6LFkcY0it4HFNh6hSoDZeyxA0I+64/znLBhcWKl7X05jSc7aGDerVyDspkBNQ6jj2QJubO2ctEaEkkdok7/AAHCZOiwZ8OSUFtjTdJ8/wCPW5LLKMlfk3YQinaMpzekO0qmGoGvSpitkYGolyrdVrmZbcRp5Xmns7pnhMUqr1iq1TTqq3ZYH3TfS/nrO6wuLc54Z0n2A+DxFRNSL5h+NCdHH5jnNGLHHJ8WWRipHuiKAABoBoANwEc8P2T09xOGTIlW6AaJVAqADkt9fITv7P8ApWrNbNSpVBe3Z6ymSee8/KOXTSWyDtvweoQmvs/EmrSp1HQ0mdQxpk3Kk8LzPM5CgiheEQxETXwuz0pZurUJmNzlFv8A54TYhESsLRRxRgERhEZEBRxXhADEI5ESQkSRIRyMlGIccQjEYDjEUcYhwhCAhwhCMAhCEBDtAQhEA4RQjEOU/wCknCg4enWtrTq5b/hdTp6hZb5o7a2WuKoPQY2DWII1KkG4MnCWmSZODp2eDYjZxe7WCneRfsnvvwPfO/8AR9RRsZTSsrE2LJoCvWAE3bu0PnaekbL6IUMPY5escffqANbwG4fPvnTp7PRanXBFFS1i+UZiPGaZ9Ra0pFkprwZMZjkoUzUqNlUepPIDiZVMf00dzaiOrUb2bKzHy3D4zN04rqTRo6lhdzrYBToPO4+EpuL2c5bNTqZL71Zc4+BBnLy5HdIuw4k1qZZk21iKxX7Qgqb9kKoPiOInQPSqpTsHRXHNSUJ56aicTZ9HKB4W75lxViPCVqUlvZc8cHtRbsBtylXsEazH7jdlvLn5TfvPM3TiLjjOlsnpI9JwKjM1M6EMSxX8Qv8AKWRy+zPPDX1L1eEx06gYBgbgi4I3EHjJ3l5nEYjHImIAhFCAGISQkAZISJIkJISAkhACQjkRGIxEo5G8cYEo5GO8BDhFHGA4RQgIcIo4AEIQjAIQhAAkTJSDRAU/pqhDrUykjq7Agakgk28dZWsBtEN2irLlaxV1ym/5jWXTpi5FAEXvnuLb9FO7mbXt+sqmHw6trw7piyfZnQwP4nRWsG1GgiIDd9vOc8UyDluQeHeJs0qxAsYFj3ZOpTHCadahN28wOvLdIsDrdFds5P8ATVD2T+yY8DxTz4f3lsDTzZqN78J16X0g0MMEo4yp1b20exbOBpmIUXHjumjFO/iZc2Ovki53iJmlhtsUalL6wlVHpAXNQOuQDvPDzmeniAwupDDmpBHwlxmMsJDPCICAMkDMYMkJAkTEkJAGOSAnGJEGOAErxyMcYErxyIjgIccjCAEoRQjEOORjgA4RQgA4RQgA7yLRmRMANDa+EWrRdXFwFLDmGAuCJ56iFfZGg4A66z051vpPPNrYdsNWNMjssSabcGXl4iZ8y8mvp34NN6+moYcb8jzk0rNpc3HdpF9aB0IjRrCw3cjKUzS0bCVuWvwIk1rA/wB5qq4PceYirOFW/tagWG8knQesGR4IbY2smGovWY+yNFvq78FHnPHsbiKmLxBc9upVcADvJsqjkBPbsX9H4xlIrXfccyqlwFe2/MG1IBI1HE6bpVsL9HowOJWoz9ZfMaKm2dQBZmYADi2hsNDNOFxgrfJkyt5HSexjw2yRhME1FSbuF6yxP2j5gQSOQO4cLQw+13pG6synTUEr5aTb6Q1OyicyWPgv9yJXxVvcy3HbVsry0nSLUvTvEAWzk246QlWBEJZRVZ7yJIGQBkgZnLSYMd5ASV4xErxgyIMYMAJ3jBkLx3gBOF5G8d4ASvC8jeO8AJQvI3jvGIcIrwvACUJG8IwJXheRvCADJigTFeAAZp7QwCVkKOLg+oPBgeBm3eIxPca2KXjuh7qCaTdaPccBH8mGh87TgV6DUzlcNTb3XGX0O4+U9QImGtQVxlYBhyYAj0MolhXgvjna5PM+t5x1dorSAqNcrTIqNbflQ5jbv0l0xXRXDv8A7YU80LJ8tJXdq9Bmyt1VQOpB+zqgEkcr8ZX25It7sZHfwe3sNiKYxFKsuS18/WBHXucX4cQRKntXbK4jEs1Kxp0hl63/AJHbeF5gc+Okoe0ejnUOSFam6m5oklUb9PlOsNqqECgFbDdaTm7qiOOHNkNuYvNUPJQF38d5+YnOzcI6xJNzvY3PnrMd5tiqVGOe7szBoTGGhJET1nZmNqMFu7nTi7H85YMO5I1JPnCEwxNczYElCEtKSUcIQAYjEIRiHHFCADhCEAHCEIAEcIQAIQhGAQhCACMUIQAIGKEAImRMcIAQaYWhCIDTxOGV7FlVipuCyhrHmL7pS+nGDRRmVEViLlgigk+McJCXBOHJRX/P8hFTGnrCE0IgzBCEJIi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7418" name="Picture 10" descr="http://lnu.se/polopoly_fs/1.14465!image/Uppgift%201.jpg_gen/derivatives/article4/Uppgift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9937" y="4869160"/>
            <a:ext cx="2242929" cy="1680996"/>
          </a:xfrm>
          <a:prstGeom prst="rect">
            <a:avLst/>
          </a:prstGeom>
          <a:noFill/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2F1E9EB4-4E74-8440-8F61-25A7FB4633B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88640"/>
            <a:ext cx="1224136" cy="5040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alleri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223</Words>
  <Application>Microsoft Macintosh PowerPoint</Application>
  <PresentationFormat>Bildspel på skärmen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Galleri</vt:lpstr>
      <vt:lpstr>Samhällskunskap</vt:lpstr>
      <vt:lpstr>Hur studerar vi samhällskunskap?</vt:lpstr>
      <vt:lpstr>Hur samlar vi in information?</vt:lpstr>
      <vt:lpstr>Hur studerar vi samhällskunskap?</vt:lpstr>
      <vt:lpstr>Gapminder!</vt:lpstr>
      <vt:lpstr>Uppgift!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1b</dc:title>
  <dc:creator>Elias</dc:creator>
  <cp:lastModifiedBy>Elias Glaveby</cp:lastModifiedBy>
  <cp:revision>8</cp:revision>
  <dcterms:created xsi:type="dcterms:W3CDTF">2012-08-13T06:30:38Z</dcterms:created>
  <dcterms:modified xsi:type="dcterms:W3CDTF">2018-05-15T07:31:32Z</dcterms:modified>
</cp:coreProperties>
</file>