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1" r:id="rId13"/>
    <p:sldId id="269" r:id="rId14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579"/>
  </p:normalViewPr>
  <p:slideViewPr>
    <p:cSldViewPr>
      <p:cViewPr varScale="1">
        <p:scale>
          <a:sx n="86" d="100"/>
          <a:sy n="86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ätvinklig triangel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v-SE"/>
              <a:t>Klicka här för att ändra format på underrubrik i bakgrunden</a:t>
            </a:r>
            <a:endParaRPr kumimoji="0" lang="en-US"/>
          </a:p>
        </p:txBody>
      </p:sp>
      <p:grpSp>
        <p:nvGrpSpPr>
          <p:cNvPr id="2" name="Grup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ihandsfigu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ihandsfigu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ihandsfigu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19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27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V-form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V-form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v-SE"/>
              <a:t>Klicka här för att ändra format på bakgrundstexten</a:t>
            </a:r>
          </a:p>
          <a:p>
            <a:pPr lvl="1" eaLnBrk="1" latinLnBrk="0" hangingPunct="1"/>
            <a:r>
              <a:rPr lang="sv-SE"/>
              <a:t>Nivå två</a:t>
            </a:r>
          </a:p>
          <a:p>
            <a:pPr lvl="2" eaLnBrk="1" latinLnBrk="0" hangingPunct="1"/>
            <a:r>
              <a:rPr lang="sv-SE"/>
              <a:t>Nivå tre</a:t>
            </a:r>
          </a:p>
          <a:p>
            <a:pPr lvl="3" eaLnBrk="1" latinLnBrk="0" hangingPunct="1"/>
            <a:r>
              <a:rPr lang="sv-SE"/>
              <a:t>Nivå fyra</a:t>
            </a:r>
          </a:p>
          <a:p>
            <a:pPr lvl="4" eaLnBrk="1" latinLnBrk="0" hangingPunct="1"/>
            <a:r>
              <a:rPr lang="sv-SE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v-SE"/>
              <a:t>Klicka på ikonen för att lägga till en bild</a:t>
            </a:r>
            <a:endParaRPr kumimoji="0" lang="en-US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8" name="Frihandsfigu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ihandsfigu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ätvinklig triangel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a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-form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V-form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ihandsfigu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ätvinklig triangel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a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sv-SE"/>
              <a:t>Klicka här för att ändra format</a:t>
            </a:r>
            <a:endParaRPr kumimoji="0" lang="en-US"/>
          </a:p>
        </p:txBody>
      </p:sp>
      <p:sp>
        <p:nvSpPr>
          <p:cNvPr id="30" name="Platshållare för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/>
              <a:t>Klicka här för att ändra format på bakgrundstexten</a:t>
            </a:r>
          </a:p>
          <a:p>
            <a:pPr lvl="1" eaLnBrk="1" latinLnBrk="0" hangingPunct="1"/>
            <a:r>
              <a:rPr kumimoji="0" lang="sv-SE"/>
              <a:t>Nivå två</a:t>
            </a:r>
          </a:p>
          <a:p>
            <a:pPr lvl="2" eaLnBrk="1" latinLnBrk="0" hangingPunct="1"/>
            <a:r>
              <a:rPr kumimoji="0" lang="sv-SE"/>
              <a:t>Nivå tre</a:t>
            </a:r>
          </a:p>
          <a:p>
            <a:pPr lvl="3" eaLnBrk="1" latinLnBrk="0" hangingPunct="1"/>
            <a:r>
              <a:rPr kumimoji="0" lang="sv-SE"/>
              <a:t>Nivå fyra</a:t>
            </a:r>
          </a:p>
          <a:p>
            <a:pPr lvl="4" eaLnBrk="1" latinLnBrk="0" hangingPunct="1"/>
            <a:r>
              <a:rPr kumimoji="0" lang="sv-SE"/>
              <a:t>Nivå fem</a:t>
            </a:r>
            <a:endParaRPr kumimoji="0"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47BD319-C441-4740-BDB2-35E25C52CCE7}" type="datetimeFigureOut">
              <a:rPr lang="sv-SE" smtClean="0"/>
              <a:pPr/>
              <a:t>2018-05-29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7F0B53-9592-4779-891F-997228E46E01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f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Individ och Identitet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C2B707C-6A31-9D4A-9F13-CC8E0F600DC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92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/>
              <a:t>Etnicitetens roll i samhället</a:t>
            </a:r>
          </a:p>
        </p:txBody>
      </p:sp>
      <p:pic>
        <p:nvPicPr>
          <p:cNvPr id="1026" name="Picture 2" descr="http://t0.gstatic.com/images?q=tbn:ANd9GcT8wa-hJKLJdRTuRYIC-fIOvHlo7mKWBv4LbNHSmZG0NJ45tjd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483" y="170080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ANd9GcTQ297nPrKr-VsJ9uRtFzfh95N4Rzd6K04e5ErQJ-O7d9xhxH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57" y="1382688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hQSERQUEhQWFRUVFR0ZGBgWFR0ZHBccGRgfFhwhFRggHCYgHR8jHiQgITAgIycpLDgwICAyNTErNSYtLCkBCQoKDgwOGg8PGi8kHiQpLCwpLDAvLCwqLTUpMDAtLCwqNSwsKSkuNSwuNSwqKSw1LCkpKSwsLC81LSkpKSwsNf/AABEIAIUAewMBIgACEQEDEQH/xAAcAAACAgMBAQAAAAAAAAAAAAAABgUHAQQIAwL/xABBEAACAQMCAwYDBQQGCwAAAAABAgMABBESIQUGMQcTIkFRYTJxgRQjQlKhCBWR4WKSorHB8BYXJDM0RHJ0k7PT/8QAGQEAAgMBAAAAAAAAAAAAAAAAAAMBAgQF/8QAKREAAgECBAYCAgMAAAAAAAAAAAECAxEEEiExEyJBUWFxBZEUoTJSgf/aAAwDAQACEQMRAD8AvGlS87T7BH7tJu/k/JbI05xjOfACMfWljnri880kqJcNHBHeW1uyQ+BnMhQya5Pi6OAApA28687HhcUPGdEMSRqOGjARAv8AzOnOw3ONsnekTrqOiHQpOW5YnBeY7a7UtbTRygYJ0MCVznGpeq5weoHQ1JVT/IPDkjteEzxKI5GcJIyKFMqSd4GWQj4hlVO+d1FWzcXKoBllUsdK6iBlj0A9SfQb0yE1IXKOU0OYeabaxj13Mqxg50g7s+MZEaDdjuOg8xmqw4127ysxWytVCg7SXLHxDB6RLgrv5ljt1A8kLmewvYrotxNH76TJSVjqRhknTEQNKgfkHTPlnePeQKMkgD1JxWylRjJXbFtjFb858XvJHEVzM7IAWSBY4wnlnB3Iz5+vXqK1ZX4jqObyRySMKvFULnVjAVBKM5ztXhyPBbzcSiEyI0ZjcgyDCs6jKgZwGI9N+uMVb55bs3Uj7NbFWBG0MfnscELkfQ5pcpJO0bElSPzPxK3buWu7uGQZISU6tskZBbOobHfVimXgHbheQaVvYVuYwADJF4ZOo3K/Cxx5YXPrSjzNZR217cKi4j7whCoZkVQinRq33XO6+WR7VpRyhhlSCPY5p0IQqR8+CHodPct8ywX0Antn1oSVO2CrDqGU7g9Dj0IPnUrXKllzBcWOXtbhoNwSufu3II+JOhOwGQM49q6Q5M5jF9ZQ3IUqZF8QIxhlOltO58OoHBz0xWecHB2ZYm6KKKoAUUUUAU1cP9oN80KswXjUROFJIERhVzgb4GCflvTD+75P3t3+g919h7vXkY1/adenGc5079MUcmxgR3JAAJv7rOB1+/Yb+u21TzsBuSB8/fb++uTVnztezpU4cqYgd/NYcGsm7rM8EkeIm2y7M6qGx7sD+mR1Hve8r5SGK5Imu7+QxSXMiiQxakeVhbqwwqgBlULpwW1eWKmec+XnvYo4FbQhmVpXHxKqAsO78tRbAyc4znyrajQTcVt4nzpgge5XG2qTWIBk46BWY4B6sM9BTaUnJqPlti6kVFN+LGj2uJDHwtbV+9llCaoDgPJm2QM0khJGwX4m/pdD0qjn5tjh/wCGgRn/ABTXKLKzf9EJzHEPUDUdh4quztgvO6eGTUBpsr4DPUl1hjGBjB3OTnyzVU889l01vO7Wy97EzEpGmWkVdWN0xkhcgFhkDUueta5uLeWW36fsyqLtdClxXmO5uTm4nkl3zh3JAOMZC9AcegrRW4YYwxGk6lwehONx6HYbj0HpWJYipKsCCDggjBB9xXxTUklZCyU4ZzPdW+nuLiWMLnAWRgoz18OdP6VJXnGu9WKSV4e+ckM8aFHTDAZuFCBJNXxZGW2OTnY/XC+W4FlVZ5DO+Mi3svvpJDpyAJQDGMeeNRABqV5X7LLm7l1zobeHOXyoV+p2jjO69MAsMDrv0pUlTi8z0ffqXipS0Q39hvLdvePNdT6ZHiIjWBk1KgZQQ5zkEsQwAxtpJ8xV7AVVnYvOXlumIALW1jsqhQPuZB4VGwHyq1Kddy1ZTYKKKKACiiigCuuUiym8idGR472YkN5rK5mRh7FT/fX3xe+b7bZQA4STvpHxjxdyilVOQdiWycb+Eb1jn3hktpcLxO2QyKsZS8iXq8a7o6D8yb5JPw42xqyvcd5xtG+y30FxE7QEhoS6iRo5gqyBYydXeLgEDps3XY1zqtJqpfubqdROFuw/1HcNuFPF1QHxLYuxHoGniC/x0mlm67XLRVyizyMVJC90VwdwFdjsOnUZGD9Kr+35quUunu1k0TvsxUDGnoEIxhlAwNxvjPWm4PCVJTu1axGIrRccqLe7YeExy2aMVHfrNHHA+W8DTSIpyo+IbA6SCNhUTzxfwPmFlgZ4wHeWdA8dqrHYsD8UjY8EQ3bG4I6ric83XEp7K1l7sILlJGaOM6m7kGQassQBkDOAKa+C8krDMZZX79tRdcpgJI5zJIo1Nl2woBO6hQAanFpQmlLdFKCbi7dRe4jO5jElpYzXZEneyT3EUX+0KQSwVXXvMYxp0KBsMAjY73GeP8MS376GK0nlwO5hVIy7O/hAMYGrz3GP1xT1ivlogWDEAsucEjJGeuk9RnzxWHiLsauG+hWd5fGGBRc2wtZCSGlaKKOKXVuYhLATJDt8MmdtI1ZyRTbydNbm3aO2jMRRj3sTkGVHJO825JLYyGJ3A22FT7oCCCAQRggjIIOxBHmD6UpcO5Ha2vO+t5VjhwuIirMcdGQkt8HVl3ypOwxkNOZSVnoRkcXdakj2KcDWKw74lzNKdEurbR9nLRKigHGF8Xi6nPsALCrng83Xdhc3kFvMRGty5CuqvjUdZxldslj09qk7Dtlvk/3gilGcnUmk48wChAHzKn613YUZSipLqcyWjsXrRVX8M7cYicXFu6DHxRsH3+RCmnTgHOlpeAdzKpcjPdt4XGACfAdzjPUZHvVZU5R3QXJyiiiqAYZcjBrmjnHlsWd5LDpXSG1RnGfAxyu53JA2J9RXTFKXaByMvEIgUIWePOhj0Yflf2J3z5H5kF1GajLXYhnPlFe99YyQyNHKjI6ndWGCP5e42rwrolD0tLtoZYpk+KJw4GcasdVz5alyuferL5S53a+4gVw8SLZgmJiMGXvRqK4+LCnSD7HYVWFfDxAkHzHQgkEfIjcVixOEjW16jqdVw9HR2aKoP983qKuLu7VcYX704wB+Ekb/AMa1Gvpy/eG4uDJkHX3zasjp54/SuWvjKj6o1/lrsdD1XnFu0MWPELyObvZB3cJgjRdQDd0Wbz8OokEnB/SlROc+IBQftMukbaikZ6erd3uah7azlmkYqJZpHOWbxSOx9+tXo/HSu+I1YrUxSdsp92thPMksxUuV8czAfic5JP8AnAA9K16tLlG4ht7QRTBkZm8YkXwu0hZcJjOpQFwTsMYPQ5qBm5Ptnn0x3D4kOUSOEsUUkqS5YrhVIPvgZxtXTjiKa5ei2M/Aqf1Yl1lWIIIJBG4IOCD7HyqT5l4SltOYkkMukDUSoXDH8OxPQY+pI8qi61Jpq4ksjkftYkiZYb1tcR2Ep+KPy8X5l+mfn0q5o5AwBBBBGQQcgj2Nco1f/ZwZv3ZbavynT8Pwa20f2Me/rWSvTS5kSmONFFYNZCxT/blfAzW8QUZVC5bG+GOkDOOmxOPf2qsKZ+0y9MvE7j0QhBj0VR/jmliunSVoIowr6jYAgkZAIyM4yPTPln1r5r2srNpZFjQZZzgDIGT16narTaUW5Oy69AW+g281c4w3VqI0Vg+pWwQMLjOQDn6dOlJlSfGeW5rUKZVAD9CpyMgZwfQ/z9KjKwfG0MNQoWwrvBtu97ja0pylz7j5wvnS1SyELxsCEKmMDUHz56j+Y77jaorlLnVrQd2664id8ABgSdzn8XyNR9rypcyQ98keUwSPEuSB1wucn/OKiKVgsLhKcqvAlduV5a3s9frr5+ias5ySzL1oWvxPuFKRMi6W0pErzOoXvlOrUCSFCqNgPNgB1NeHC9EmmGNe6JMhDCVu88USyayceIZcAE/44qH5g5/DIqW6jUUXVKyDI8PiCAg4PTff26A0ucJ5ouLZiY3+I5YMAwPzzuPoRV44WT1H/lLLl1+3uR10rB2D7uGIbJz4gcHfz3rzrZvrozSvIQAXYsQM4HmcVrV0lsYTd4Nwl7meOCMZaRsDywOpJPkAMmunLGySGNI4xpRFCqB5ADApB7JuSTbx/aphiWVMKpGCiE58QP4mwD8qsWsNepmdkXSCvK6uVjRnc4VFLMfQKMk/wr1qJ5sP+w3X/byf+s0hask5onnLsztuzMWJO+Sx1HJ89zXxRRXWFhWzwziDQSpKmCyHIz0PkR9RkZrWqT5b4YtxcxxOSFYnOOpAGrA+eMZpGIlCNGcqv8Unf1bX9FoJuSS3NrmTm57xUVkVFU6sAk5OMbk/Xb39qgqZ+duWo7RozExxJq8Lbkacbg49/wC76LFZfjHh5YaMsKrQd7L/AHXfyMrZ1Nqe40WXP8sduIRGjFV0h2J6e6jrtt1pXpy5a5DS5txK8jKXyFCgeHDYy2evQ7bdRShNEVZlOMqSDg5GQcHB8xScBPBcatDDK0k+fffXv5vtoWqqpli57dD4ooorrmcyjYIPpVs9nHIlmWFw1xFcujZWON1ZYyAD94OrMuQfIA42qpaXJrl4LgvEzRurZVlYqRvkEEHPvWfENqOhZHaQrNUv2Q9r01zNHZXmHdg3dzdGYqNQVwBgnAbxbdN8nc3RWAsFLvaHAz8NulRWZjHsFBJOGBOAN+lMVFSnZ3A5OBrNWR+0CIbeK3MUMSTzO2ZFXDFUC5yANLblRljkeQ3JFLDjsn9H+H862rER6lbDDX1HIVIKkgg5BBwQfY0ufv6T+j/D+de8fMJ/Enl5HFW48HowsxiveISTEGV2cgYBYk4HtWvTPyj2d3PELUXMTQojMwUO7ZOk6TnCEDf51M/6k7789t/5H/8AlUwnSirRskDu9xItuJyxqyxyOquMMFYgEe4+p/jWtWzzlw2Thk4guAC5QOpjbKspJXYnBG4I3Xy9N6X/APSIfkP9b+VQp0ottWu9/PsNSXoqI/0iH5D/AFv5V5ycwn8KD6nNS60O5Fibpu4B2UrxOwklUmO5WQiJjnRIulSAw9M6gGXpk51YADX2McDsrmzS6aIPOkjI5cllVhgjSp8PwlWzg4JO/kLVRAAAAAB0A2A+VZ6tZSVkWSKD7L+yjiFtxOGe5hEUcWps95G+SUKAYVyfPOcY2q/qKKzEhRRUTx/mu1skL3MyRgY2JyxyceFBljv6DyPpQBQn7RF6r8TjRSSY7ZQw32LO7/I+EruP8Kq2mXtD5qXiN/JcojIrBVAYgnCDSCcbAkb43x6mlqgArIrKxkgkAkDrt03xv9a2eFcPaeeKFMBpZFjUtkAF2CjJAJxk+hoA655Csli4bZonT7PGfqyBz+pNT9YVcVmgCmP2keFR9xa3Gn70SGLUMboVL4bbJwwyN9tTetUHXUXbnw4S8IlYgZhZHBOMjxBDg4PXVjG3z8jy9igDFFFFAF3/ALNnETqvIcLghJAcqDkZQ7Y1EbjfOBjyLb3pXKPZDzJFZcTjknbTG6tGzE7LqGxbY7ZAH1z5V1LYcSinQPDIkiH8SMGHQHqPYg496ANmiiigAqtOaOw23vbl7h7m4Uv+EsHC+ylskL6L0HQYG1FFAGnZ/s62KZ7yWeTPTxKmP4LvU1adiXCkQA2xkP5nlkyfnpZR+lFFAE9wjkOxtopIobWIRykGRWXvA+noG1lsgdQOgOT1JrYtOULKJ1kis7aN1OVZLeNWU+zBQRRRQBLiiiigD5dARggEehpf/wBX3D+9jlFnbq8RyhSIIAfUquFYjGRqBwdxiiigCDvexHhTrgW5jP5o5ZM/2mYfpS/J+zdaEnTczgeQIQ4+ums0UARHEf2dUU/d3rAZ/FAG20r5iRfPP6emTN9nvZI9heLMt67KoOqNYzGJMjAD/ekEAkHBHUCiigC2aKKK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8" descr="data:image/jpeg;base64,/9j/4AAQSkZJRgABAQAAAQABAAD/2wCEAAkGBhQSERQUEhQWFRUVFR0ZGBgWFR0ZHBccGRgfFhwhFRggHCYgHR8jHiQgITAgIycpLDgwICAyNTErNSYtLCkBCQoKDgwOGg8PGi8kHiQpLCwpLDAvLCwqLTUpMDAtLCwqNSwsKSkuNSwuNSwqKSw1LCkpKSwsLC81LSkpKSwsNf/AABEIAIUAewMBIgACEQEDEQH/xAAcAAACAgMBAQAAAAAAAAAAAAAABgUHAQQIAwL/xABBEAACAQMCAwYDBQQGCwAAAAABAgMABBESIQUGMQcTIkFRYTJxgRQjQlKhCBWR4WKSorHB8BYXJDM0RHJ0k7PT/8QAGQEAAgMBAAAAAAAAAAAAAAAAAAMBAgQF/8QAKREAAgECBAYCAgMAAAAAAAAAAAECAxEEEiExEyJBUWFxBZEUoTJSgf/aAAwDAQACEQMRAD8AvGlS87T7BH7tJu/k/JbI05xjOfACMfWljnri880kqJcNHBHeW1uyQ+BnMhQya5Pi6OAApA28687HhcUPGdEMSRqOGjARAv8AzOnOw3ONsnekTrqOiHQpOW5YnBeY7a7UtbTRygYJ0MCVznGpeq5weoHQ1JVT/IPDkjteEzxKI5GcJIyKFMqSd4GWQj4hlVO+d1FWzcXKoBllUsdK6iBlj0A9SfQb0yE1IXKOU0OYeabaxj13Mqxg50g7s+MZEaDdjuOg8xmqw4127ysxWytVCg7SXLHxDB6RLgrv5ljt1A8kLmewvYrotxNH76TJSVjqRhknTEQNKgfkHTPlnePeQKMkgD1JxWylRjJXbFtjFb858XvJHEVzM7IAWSBY4wnlnB3Iz5+vXqK1ZX4jqObyRySMKvFULnVjAVBKM5ztXhyPBbzcSiEyI0ZjcgyDCs6jKgZwGI9N+uMVb55bs3Uj7NbFWBG0MfnscELkfQ5pcpJO0bElSPzPxK3buWu7uGQZISU6tskZBbOobHfVimXgHbheQaVvYVuYwADJF4ZOo3K/Cxx5YXPrSjzNZR217cKi4j7whCoZkVQinRq33XO6+WR7VpRyhhlSCPY5p0IQqR8+CHodPct8ywX0Antn1oSVO2CrDqGU7g9Dj0IPnUrXKllzBcWOXtbhoNwSufu3II+JOhOwGQM49q6Q5M5jF9ZQ3IUqZF8QIxhlOltO58OoHBz0xWecHB2ZYm6KKKoAUUUUAU1cP9oN80KswXjUROFJIERhVzgb4GCflvTD+75P3t3+g919h7vXkY1/adenGc5079MUcmxgR3JAAJv7rOB1+/Yb+u21TzsBuSB8/fb++uTVnztezpU4cqYgd/NYcGsm7rM8EkeIm2y7M6qGx7sD+mR1Hve8r5SGK5Imu7+QxSXMiiQxakeVhbqwwqgBlULpwW1eWKmec+XnvYo4FbQhmVpXHxKqAsO78tRbAyc4znyrajQTcVt4nzpgge5XG2qTWIBk46BWY4B6sM9BTaUnJqPlti6kVFN+LGj2uJDHwtbV+9llCaoDgPJm2QM0khJGwX4m/pdD0qjn5tjh/wCGgRn/ABTXKLKzf9EJzHEPUDUdh4quztgvO6eGTUBpsr4DPUl1hjGBjB3OTnyzVU889l01vO7Wy97EzEpGmWkVdWN0xkhcgFhkDUueta5uLeWW36fsyqLtdClxXmO5uTm4nkl3zh3JAOMZC9AcegrRW4YYwxGk6lwehONx6HYbj0HpWJYipKsCCDggjBB9xXxTUklZCyU4ZzPdW+nuLiWMLnAWRgoz18OdP6VJXnGu9WKSV4e+ckM8aFHTDAZuFCBJNXxZGW2OTnY/XC+W4FlVZ5DO+Mi3svvpJDpyAJQDGMeeNRABqV5X7LLm7l1zobeHOXyoV+p2jjO69MAsMDrv0pUlTi8z0ffqXipS0Q39hvLdvePNdT6ZHiIjWBk1KgZQQ5zkEsQwAxtpJ8xV7AVVnYvOXlumIALW1jsqhQPuZB4VGwHyq1Kddy1ZTYKKKKACiiigCuuUiym8idGR472YkN5rK5mRh7FT/fX3xe+b7bZQA4STvpHxjxdyilVOQdiWycb+Eb1jn3hktpcLxO2QyKsZS8iXq8a7o6D8yb5JPw42xqyvcd5xtG+y30FxE7QEhoS6iRo5gqyBYydXeLgEDps3XY1zqtJqpfubqdROFuw/1HcNuFPF1QHxLYuxHoGniC/x0mlm67XLRVyizyMVJC90VwdwFdjsOnUZGD9Kr+35quUunu1k0TvsxUDGnoEIxhlAwNxvjPWm4PCVJTu1axGIrRccqLe7YeExy2aMVHfrNHHA+W8DTSIpyo+IbA6SCNhUTzxfwPmFlgZ4wHeWdA8dqrHYsD8UjY8EQ3bG4I6ric83XEp7K1l7sILlJGaOM6m7kGQassQBkDOAKa+C8krDMZZX79tRdcpgJI5zJIo1Nl2woBO6hQAanFpQmlLdFKCbi7dRe4jO5jElpYzXZEneyT3EUX+0KQSwVXXvMYxp0KBsMAjY73GeP8MS376GK0nlwO5hVIy7O/hAMYGrz3GP1xT1ivlogWDEAsucEjJGeuk9RnzxWHiLsauG+hWd5fGGBRc2wtZCSGlaKKOKXVuYhLATJDt8MmdtI1ZyRTbydNbm3aO2jMRRj3sTkGVHJO825JLYyGJ3A22FT7oCCCAQRggjIIOxBHmD6UpcO5Ha2vO+t5VjhwuIirMcdGQkt8HVl3ypOwxkNOZSVnoRkcXdakj2KcDWKw74lzNKdEurbR9nLRKigHGF8Xi6nPsALCrng83Xdhc3kFvMRGty5CuqvjUdZxldslj09qk7Dtlvk/3gilGcnUmk48wChAHzKn613YUZSipLqcyWjsXrRVX8M7cYicXFu6DHxRsH3+RCmnTgHOlpeAdzKpcjPdt4XGACfAdzjPUZHvVZU5R3QXJyiiiqAYZcjBrmjnHlsWd5LDpXSG1RnGfAxyu53JA2J9RXTFKXaByMvEIgUIWePOhj0Yflf2J3z5H5kF1GajLXYhnPlFe99YyQyNHKjI6ndWGCP5e42rwrolD0tLtoZYpk+KJw4GcasdVz5alyuferL5S53a+4gVw8SLZgmJiMGXvRqK4+LCnSD7HYVWFfDxAkHzHQgkEfIjcVixOEjW16jqdVw9HR2aKoP983qKuLu7VcYX704wB+Ekb/AMa1Gvpy/eG4uDJkHX3zasjp54/SuWvjKj6o1/lrsdD1XnFu0MWPELyObvZB3cJgjRdQDd0Wbz8OokEnB/SlROc+IBQftMukbaikZ6erd3uah7azlmkYqJZpHOWbxSOx9+tXo/HSu+I1YrUxSdsp92thPMksxUuV8czAfic5JP8AnAA9K16tLlG4ht7QRTBkZm8YkXwu0hZcJjOpQFwTsMYPQ5qBm5Ptnn0x3D4kOUSOEsUUkqS5YrhVIPvgZxtXTjiKa5ei2M/Aqf1Yl1lWIIIJBG4IOCD7HyqT5l4SltOYkkMukDUSoXDH8OxPQY+pI8qi61Jpq4ksjkftYkiZYb1tcR2Ep+KPy8X5l+mfn0q5o5AwBBBBGQQcgj2Nco1f/ZwZv3ZbavynT8Pwa20f2Me/rWSvTS5kSmONFFYNZCxT/blfAzW8QUZVC5bG+GOkDOOmxOPf2qsKZ+0y9MvE7j0QhBj0VR/jmliunSVoIowr6jYAgkZAIyM4yPTPln1r5r2srNpZFjQZZzgDIGT16narTaUW5Oy69AW+g281c4w3VqI0Vg+pWwQMLjOQDn6dOlJlSfGeW5rUKZVAD9CpyMgZwfQ/z9KjKwfG0MNQoWwrvBtu97ja0pylz7j5wvnS1SyELxsCEKmMDUHz56j+Y77jaorlLnVrQd2664id8ABgSdzn8XyNR9rypcyQ98keUwSPEuSB1wucn/OKiKVgsLhKcqvAlduV5a3s9frr5+ias5ySzL1oWvxPuFKRMi6W0pErzOoXvlOrUCSFCqNgPNgB1NeHC9EmmGNe6JMhDCVu88USyayceIZcAE/44qH5g5/DIqW6jUUXVKyDI8PiCAg4PTff26A0ucJ5ouLZiY3+I5YMAwPzzuPoRV44WT1H/lLLl1+3uR10rB2D7uGIbJz4gcHfz3rzrZvrozSvIQAXYsQM4HmcVrV0lsYTd4Nwl7meOCMZaRsDywOpJPkAMmunLGySGNI4xpRFCqB5ADApB7JuSTbx/aphiWVMKpGCiE58QP4mwD8qsWsNepmdkXSCvK6uVjRnc4VFLMfQKMk/wr1qJ5sP+w3X/byf+s0hask5onnLsztuzMWJO+Sx1HJ89zXxRRXWFhWzwziDQSpKmCyHIz0PkR9RkZrWqT5b4YtxcxxOSFYnOOpAGrA+eMZpGIlCNGcqv8Unf1bX9FoJuSS3NrmTm57xUVkVFU6sAk5OMbk/Xb39qgqZ+duWo7RozExxJq8Lbkacbg49/wC76LFZfjHh5YaMsKrQd7L/AHXfyMrZ1Nqe40WXP8sduIRGjFV0h2J6e6jrtt1pXpy5a5DS5txK8jKXyFCgeHDYy2evQ7bdRShNEVZlOMqSDg5GQcHB8xScBPBcatDDK0k+fffXv5vtoWqqpli57dD4ooorrmcyjYIPpVs9nHIlmWFw1xFcujZWON1ZYyAD94OrMuQfIA42qpaXJrl4LgvEzRurZVlYqRvkEEHPvWfENqOhZHaQrNUv2Q9r01zNHZXmHdg3dzdGYqNQVwBgnAbxbdN8nc3RWAsFLvaHAz8NulRWZjHsFBJOGBOAN+lMVFSnZ3A5OBrNWR+0CIbeK3MUMSTzO2ZFXDFUC5yANLblRljkeQ3JFLDjsn9H+H862rER6lbDDX1HIVIKkgg5BBwQfY0ufv6T+j/D+de8fMJ/Enl5HFW48HowsxiveISTEGV2cgYBYk4HtWvTPyj2d3PELUXMTQojMwUO7ZOk6TnCEDf51M/6k7789t/5H/8AlUwnSirRskDu9xItuJyxqyxyOquMMFYgEe4+p/jWtWzzlw2Thk4guAC5QOpjbKspJXYnBG4I3Xy9N6X/APSIfkP9b+VQp0ottWu9/PsNSXoqI/0iH5D/AFv5V5ycwn8KD6nNS60O5Fibpu4B2UrxOwklUmO5WQiJjnRIulSAw9M6gGXpk51YADX2McDsrmzS6aIPOkjI5cllVhgjSp8PwlWzg4JO/kLVRAAAAAB0A2A+VZ6tZSVkWSKD7L+yjiFtxOGe5hEUcWps95G+SUKAYVyfPOcY2q/qKKzEhRRUTx/mu1skL3MyRgY2JyxyceFBljv6DyPpQBQn7RF6r8TjRSSY7ZQw32LO7/I+EruP8Kq2mXtD5qXiN/JcojIrBVAYgnCDSCcbAkb43x6mlqgArIrKxkgkAkDrt03xv9a2eFcPaeeKFMBpZFjUtkAF2CjJAJxk+hoA655Csli4bZonT7PGfqyBz+pNT9YVcVmgCmP2keFR9xa3Gn70SGLUMboVL4bbJwwyN9tTetUHXUXbnw4S8IlYgZhZHBOMjxBDg4PXVjG3z8jy9igDFFFFAF3/ALNnETqvIcLghJAcqDkZQ7Y1EbjfOBjyLb3pXKPZDzJFZcTjknbTG6tGzE7LqGxbY7ZAH1z5V1LYcSinQPDIkiH8SMGHQHqPYg496ANmiiigAqtOaOw23vbl7h7m4Uv+EsHC+ylskL6L0HQYG1FFAGnZ/s62KZ7yWeTPTxKmP4LvU1adiXCkQA2xkP5nlkyfnpZR+lFFAE9wjkOxtopIobWIRykGRWXvA+noG1lsgdQOgOT1JrYtOULKJ1kis7aN1OVZLeNWU+zBQRRRQBLiiiigD5dARggEehpf/wBX3D+9jlFnbq8RyhSIIAfUquFYjGRqBwdxiiigCDvexHhTrgW5jP5o5ZM/2mYfpS/J+zdaEnTczgeQIQ4+ums0UARHEf2dUU/d3rAZ/FAG20r5iRfPP6emTN9nvZI9heLMt67KoOqNYzGJMjAD/ekEAkHBHUCiigC2aKKKA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10" descr="data:image/jpeg;base64,/9j/4AAQSkZJRgABAQAAAQABAAD/2wCEAAkGBhQSERQUEhQWFRUVFR0ZGBgWFR0ZHBccGRgfFhwhFRggHCYgHR8jHiQgITAgIycpLDgwICAyNTErNSYtLCkBCQoKDgwOGg8PGi8kHiQpLCwpLDAvLCwqLTUpMDAtLCwqNSwsKSkuNSwuNSwqKSw1LCkpKSwsLC81LSkpKSwsNf/AABEIAIUAewMBIgACEQEDEQH/xAAcAAACAgMBAQAAAAAAAAAAAAAABgUHAQQIAwL/xABBEAACAQMCAwYDBQQGCwAAAAABAgMABBESIQUGMQcTIkFRYTJxgRQjQlKhCBWR4WKSorHB8BYXJDM0RHJ0k7PT/8QAGQEAAgMBAAAAAAAAAAAAAAAAAAMBAgQF/8QAKREAAgECBAYCAgMAAAAAAAAAAAECAxEEEiExEyJBUWFxBZEUoTJSgf/aAAwDAQACEQMRAD8AvGlS87T7BH7tJu/k/JbI05xjOfACMfWljnri880kqJcNHBHeW1uyQ+BnMhQya5Pi6OAApA28687HhcUPGdEMSRqOGjARAv8AzOnOw3ONsnekTrqOiHQpOW5YnBeY7a7UtbTRygYJ0MCVznGpeq5weoHQ1JVT/IPDkjteEzxKI5GcJIyKFMqSd4GWQj4hlVO+d1FWzcXKoBllUsdK6iBlj0A9SfQb0yE1IXKOU0OYeabaxj13Mqxg50g7s+MZEaDdjuOg8xmqw4127ysxWytVCg7SXLHxDB6RLgrv5ljt1A8kLmewvYrotxNH76TJSVjqRhknTEQNKgfkHTPlnePeQKMkgD1JxWylRjJXbFtjFb858XvJHEVzM7IAWSBY4wnlnB3Iz5+vXqK1ZX4jqObyRySMKvFULnVjAVBKM5ztXhyPBbzcSiEyI0ZjcgyDCs6jKgZwGI9N+uMVb55bs3Uj7NbFWBG0MfnscELkfQ5pcpJO0bElSPzPxK3buWu7uGQZISU6tskZBbOobHfVimXgHbheQaVvYVuYwADJF4ZOo3K/Cxx5YXPrSjzNZR217cKi4j7whCoZkVQinRq33XO6+WR7VpRyhhlSCPY5p0IQqR8+CHodPct8ywX0Antn1oSVO2CrDqGU7g9Dj0IPnUrXKllzBcWOXtbhoNwSufu3II+JOhOwGQM49q6Q5M5jF9ZQ3IUqZF8QIxhlOltO58OoHBz0xWecHB2ZYm6KKKoAUUUUAU1cP9oN80KswXjUROFJIERhVzgb4GCflvTD+75P3t3+g919h7vXkY1/adenGc5079MUcmxgR3JAAJv7rOB1+/Yb+u21TzsBuSB8/fb++uTVnztezpU4cqYgd/NYcGsm7rM8EkeIm2y7M6qGx7sD+mR1Hve8r5SGK5Imu7+QxSXMiiQxakeVhbqwwqgBlULpwW1eWKmec+XnvYo4FbQhmVpXHxKqAsO78tRbAyc4znyrajQTcVt4nzpgge5XG2qTWIBk46BWY4B6sM9BTaUnJqPlti6kVFN+LGj2uJDHwtbV+9llCaoDgPJm2QM0khJGwX4m/pdD0qjn5tjh/wCGgRn/ABTXKLKzf9EJzHEPUDUdh4quztgvO6eGTUBpsr4DPUl1hjGBjB3OTnyzVU889l01vO7Wy97EzEpGmWkVdWN0xkhcgFhkDUueta5uLeWW36fsyqLtdClxXmO5uTm4nkl3zh3JAOMZC9AcegrRW4YYwxGk6lwehONx6HYbj0HpWJYipKsCCDggjBB9xXxTUklZCyU4ZzPdW+nuLiWMLnAWRgoz18OdP6VJXnGu9WKSV4e+ckM8aFHTDAZuFCBJNXxZGW2OTnY/XC+W4FlVZ5DO+Mi3svvpJDpyAJQDGMeeNRABqV5X7LLm7l1zobeHOXyoV+p2jjO69MAsMDrv0pUlTi8z0ffqXipS0Q39hvLdvePNdT6ZHiIjWBk1KgZQQ5zkEsQwAxtpJ8xV7AVVnYvOXlumIALW1jsqhQPuZB4VGwHyq1Kddy1ZTYKKKKACiiigCuuUiym8idGR472YkN5rK5mRh7FT/fX3xe+b7bZQA4STvpHxjxdyilVOQdiWycb+Eb1jn3hktpcLxO2QyKsZS8iXq8a7o6D8yb5JPw42xqyvcd5xtG+y30FxE7QEhoS6iRo5gqyBYydXeLgEDps3XY1zqtJqpfubqdROFuw/1HcNuFPF1QHxLYuxHoGniC/x0mlm67XLRVyizyMVJC90VwdwFdjsOnUZGD9Kr+35quUunu1k0TvsxUDGnoEIxhlAwNxvjPWm4PCVJTu1axGIrRccqLe7YeExy2aMVHfrNHHA+W8DTSIpyo+IbA6SCNhUTzxfwPmFlgZ4wHeWdA8dqrHYsD8UjY8EQ3bG4I6ric83XEp7K1l7sILlJGaOM6m7kGQassQBkDOAKa+C8krDMZZX79tRdcpgJI5zJIo1Nl2woBO6hQAanFpQmlLdFKCbi7dRe4jO5jElpYzXZEneyT3EUX+0KQSwVXXvMYxp0KBsMAjY73GeP8MS376GK0nlwO5hVIy7O/hAMYGrz3GP1xT1ivlogWDEAsucEjJGeuk9RnzxWHiLsauG+hWd5fGGBRc2wtZCSGlaKKOKXVuYhLATJDt8MmdtI1ZyRTbydNbm3aO2jMRRj3sTkGVHJO825JLYyGJ3A22FT7oCCCAQRggjIIOxBHmD6UpcO5Ha2vO+t5VjhwuIirMcdGQkt8HVl3ypOwxkNOZSVnoRkcXdakj2KcDWKw74lzNKdEurbR9nLRKigHGF8Xi6nPsALCrng83Xdhc3kFvMRGty5CuqvjUdZxldslj09qk7Dtlvk/3gilGcnUmk48wChAHzKn613YUZSipLqcyWjsXrRVX8M7cYicXFu6DHxRsH3+RCmnTgHOlpeAdzKpcjPdt4XGACfAdzjPUZHvVZU5R3QXJyiiiqAYZcjBrmjnHlsWd5LDpXSG1RnGfAxyu53JA2J9RXTFKXaByMvEIgUIWePOhj0Yflf2J3z5H5kF1GajLXYhnPlFe99YyQyNHKjI6ndWGCP5e42rwrolD0tLtoZYpk+KJw4GcasdVz5alyuferL5S53a+4gVw8SLZgmJiMGXvRqK4+LCnSD7HYVWFfDxAkHzHQgkEfIjcVixOEjW16jqdVw9HR2aKoP983qKuLu7VcYX704wB+Ekb/AMa1Gvpy/eG4uDJkHX3zasjp54/SuWvjKj6o1/lrsdD1XnFu0MWPELyObvZB3cJgjRdQDd0Wbz8OokEnB/SlROc+IBQftMukbaikZ6erd3uah7azlmkYqJZpHOWbxSOx9+tXo/HSu+I1YrUxSdsp92thPMksxUuV8czAfic5JP8AnAA9K16tLlG4ht7QRTBkZm8YkXwu0hZcJjOpQFwTsMYPQ5qBm5Ptnn0x3D4kOUSOEsUUkqS5YrhVIPvgZxtXTjiKa5ei2M/Aqf1Yl1lWIIIJBG4IOCD7HyqT5l4SltOYkkMukDUSoXDH8OxPQY+pI8qi61Jpq4ksjkftYkiZYb1tcR2Ep+KPy8X5l+mfn0q5o5AwBBBBGQQcgj2Nco1f/ZwZv3ZbavynT8Pwa20f2Me/rWSvTS5kSmONFFYNZCxT/blfAzW8QUZVC5bG+GOkDOOmxOPf2qsKZ+0y9MvE7j0QhBj0VR/jmliunSVoIowr6jYAgkZAIyM4yPTPln1r5r2srNpZFjQZZzgDIGT16narTaUW5Oy69AW+g281c4w3VqI0Vg+pWwQMLjOQDn6dOlJlSfGeW5rUKZVAD9CpyMgZwfQ/z9KjKwfG0MNQoWwrvBtu97ja0pylz7j5wvnS1SyELxsCEKmMDUHz56j+Y77jaorlLnVrQd2664id8ABgSdzn8XyNR9rypcyQ98keUwSPEuSB1wucn/OKiKVgsLhKcqvAlduV5a3s9frr5+ias5ySzL1oWvxPuFKRMi6W0pErzOoXvlOrUCSFCqNgPNgB1NeHC9EmmGNe6JMhDCVu88USyayceIZcAE/44qH5g5/DIqW6jUUXVKyDI8PiCAg4PTff26A0ucJ5ouLZiY3+I5YMAwPzzuPoRV44WT1H/lLLl1+3uR10rB2D7uGIbJz4gcHfz3rzrZvrozSvIQAXYsQM4HmcVrV0lsYTd4Nwl7meOCMZaRsDywOpJPkAMmunLGySGNI4xpRFCqB5ADApB7JuSTbx/aphiWVMKpGCiE58QP4mwD8qsWsNepmdkXSCvK6uVjRnc4VFLMfQKMk/wr1qJ5sP+w3X/byf+s0hask5onnLsztuzMWJO+Sx1HJ89zXxRRXWFhWzwziDQSpKmCyHIz0PkR9RkZrWqT5b4YtxcxxOSFYnOOpAGrA+eMZpGIlCNGcqv8Unf1bX9FoJuSS3NrmTm57xUVkVFU6sAk5OMbk/Xb39qgqZ+duWo7RozExxJq8Lbkacbg49/wC76LFZfjHh5YaMsKrQd7L/AHXfyMrZ1Nqe40WXP8sduIRGjFV0h2J6e6jrtt1pXpy5a5DS5txK8jKXyFCgeHDYy2evQ7bdRShNEVZlOMqSDg5GQcHB8xScBPBcatDDK0k+fffXv5vtoWqqpli57dD4ooorrmcyjYIPpVs9nHIlmWFw1xFcujZWON1ZYyAD94OrMuQfIA42qpaXJrl4LgvEzRurZVlYqRvkEEHPvWfENqOhZHaQrNUv2Q9r01zNHZXmHdg3dzdGYqNQVwBgnAbxbdN8nc3RWAsFLvaHAz8NulRWZjHsFBJOGBOAN+lMVFSnZ3A5OBrNWR+0CIbeK3MUMSTzO2ZFXDFUC5yANLblRljkeQ3JFLDjsn9H+H862rER6lbDDX1HIVIKkgg5BBwQfY0ufv6T+j/D+de8fMJ/Enl5HFW48HowsxiveISTEGV2cgYBYk4HtWvTPyj2d3PELUXMTQojMwUO7ZOk6TnCEDf51M/6k7789t/5H/8AlUwnSirRskDu9xItuJyxqyxyOquMMFYgEe4+p/jWtWzzlw2Thk4guAC5QOpjbKspJXYnBG4I3Xy9N6X/APSIfkP9b+VQp0ottWu9/PsNSXoqI/0iH5D/AFv5V5ycwn8KD6nNS60O5Fibpu4B2UrxOwklUmO5WQiJjnRIulSAw9M6gGXpk51YADX2McDsrmzS6aIPOkjI5cllVhgjSp8PwlWzg4JO/kLVRAAAAAB0A2A+VZ6tZSVkWSKD7L+yjiFtxOGe5hEUcWps95G+SUKAYVyfPOcY2q/qKKzEhRRUTx/mu1skL3MyRgY2JyxyceFBljv6DyPpQBQn7RF6r8TjRSSY7ZQw32LO7/I+EruP8Kq2mXtD5qXiN/JcojIrBVAYgnCDSCcbAkb43x6mlqgArIrKxkgkAkDrt03xv9a2eFcPaeeKFMBpZFjUtkAF2CjJAJxk+hoA655Csli4bZonT7PGfqyBz+pNT9YVcVmgCmP2keFR9xa3Gn70SGLUMboVL4bbJwwyN9tTetUHXUXbnw4S8IlYgZhZHBOMjxBDg4PXVjG3z8jy9igDFFFFAF3/ALNnETqvIcLghJAcqDkZQ7Y1EbjfOBjyLb3pXKPZDzJFZcTjknbTG6tGzE7LqGxbY7ZAH1z5V1LYcSinQPDIkiH8SMGHQHqPYg496ANmiiigAqtOaOw23vbl7h7m4Uv+EsHC+ylskL6L0HQYG1FFAGnZ/s62KZ7yWeTPTxKmP4LvU1adiXCkQA2xkP5nlkyfnpZR+lFFAE9wjkOxtopIobWIRykGRWXvA+noG1lsgdQOgOT1JrYtOULKJ1kis7aN1OVZLeNWU+zBQRRRQBLiiiigD5dARggEehpf/wBX3D+9jlFnbq8RyhSIIAfUquFYjGRqBwdxiiigCDvexHhTrgW5jP5o5ZM/2mYfpS/J+zdaEnTczgeQIQ4+ums0UARHEf2dUU/d3rAZ/FAG20r5iRfPP6emTN9nvZI9heLMt67KoOqNYzGJMjAD/ekEAkHBHUCiigC2aKKKAP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33" y="4562367"/>
            <a:ext cx="117157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 descr="http://t0.gstatic.com/images?q=tbn:ANd9GcQe-AUmDnEICC41eI4nB0LHjTOmGLN4QkvpFWRJOcNfQsoBEE9Q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357" y="3995628"/>
            <a:ext cx="1524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EA489CD-0FAE-E34C-8390-A14CBA1B165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45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är samhällsklass?</a:t>
            </a:r>
          </a:p>
          <a:p>
            <a:pPr marL="109728" indent="0">
              <a:buNone/>
            </a:pPr>
            <a:endParaRPr lang="sv-SE" dirty="0"/>
          </a:p>
          <a:p>
            <a:pPr marL="109728" indent="0">
              <a:buNone/>
            </a:pPr>
            <a:r>
              <a:rPr lang="sv-SE" dirty="0"/>
              <a:t>att efter ekonomiska och sociala måttstockar indela samhällets medborgare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Samhällsklass</a:t>
            </a:r>
          </a:p>
        </p:txBody>
      </p:sp>
      <p:pic>
        <p:nvPicPr>
          <p:cNvPr id="2050" name="Picture 2" descr="http://t3.gstatic.com/images?q=tbn:ANd9GcTQD2sR0fT9iHDHAK8Zlf3hUa5WF6p-mYDsS247u6OnpEdTkhTfR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446489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E4ABB59-334B-7743-A062-45541465C40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154935"/>
              </p:ext>
            </p:extLst>
          </p:nvPr>
        </p:nvGraphicFramePr>
        <p:xfrm>
          <a:off x="745232" y="2924944"/>
          <a:ext cx="8229600" cy="2952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0466">
                <a:tc>
                  <a:txBody>
                    <a:bodyPr/>
                    <a:lstStyle/>
                    <a:p>
                      <a:r>
                        <a:rPr lang="sv-SE" dirty="0"/>
                        <a:t>Kapital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Marx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Weber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Bourdieu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r>
                        <a:rPr lang="sv-SE" dirty="0"/>
                        <a:t>Ekonomiskt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  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r>
                        <a:rPr lang="sv-SE" dirty="0"/>
                        <a:t>Kulturellt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r>
                        <a:rPr lang="sv-SE" dirty="0"/>
                        <a:t>Socialt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0466">
                <a:tc>
                  <a:txBody>
                    <a:bodyPr/>
                    <a:lstStyle/>
                    <a:p>
                      <a:r>
                        <a:rPr lang="sv-SE" i="1" dirty="0"/>
                        <a:t>Symboliskt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förklaras samhällsklass</a:t>
            </a:r>
          </a:p>
        </p:txBody>
      </p:sp>
      <p:pic>
        <p:nvPicPr>
          <p:cNvPr id="6" name="Picture 2" descr="http://t2.gstatic.com/images?q=tbn:ANd9GcRI8uB4-4MAsOMCaauqgMePrd6th3w0mSzrKyuZQYKy5m7IRyd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1371027" cy="9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t2.gstatic.com/images?q=tbn:ANd9GcQ-xEFcp9U7JnLMiHFWrz-HlQX95KCtvdI-xuUghqzDkxqvNPW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85927"/>
            <a:ext cx="1569174" cy="97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t2.gstatic.com/images?q=tbn:ANd9GcSAyJOxkDWqMYfo5NV9WxuOhNxHSNHs2OaJFkm5tsBKSqcvAlinx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628800"/>
            <a:ext cx="1235196" cy="114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01A29A03-B3DF-AF43-A227-27A3F05BCD4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970" y="241644"/>
            <a:ext cx="93574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39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r>
              <a:rPr lang="sv-SE" dirty="0"/>
              <a:t>Här under finns en lista på 10 olika yrken. Er uppgift är att ”ranka” dessa efter status. Skriv dem i fallande ordning med det högst rankade yrket överst. </a:t>
            </a:r>
          </a:p>
          <a:p>
            <a:pPr marL="109728" indent="0">
              <a:buNone/>
            </a:pPr>
            <a:endParaRPr lang="sv-SE" dirty="0"/>
          </a:p>
          <a:p>
            <a:r>
              <a:rPr lang="sv-SE" dirty="0"/>
              <a:t>Arbeta två och två! Det är viktigt att ni motiverar varför ett visst jobb har en viss status!</a:t>
            </a:r>
          </a:p>
          <a:p>
            <a:endParaRPr lang="sv-SE" dirty="0"/>
          </a:p>
          <a:p>
            <a:r>
              <a:rPr lang="sv-SE" dirty="0"/>
              <a:t>Ambassadör, Brevbärare, Psykolog, Guldsmed, Bibliotekarie, Fiskare, Reseledare, Kronofogde, Författare, Gatuköksbiträde</a:t>
            </a:r>
          </a:p>
          <a:p>
            <a:pPr marL="109728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Uppgift!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FBC77AE-FDCA-D043-A4BA-EEE482FC933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dirty="0"/>
              <a:t>Lektionen idag syftar till:</a:t>
            </a:r>
          </a:p>
          <a:p>
            <a:pPr marL="109728" indent="0">
              <a:buNone/>
            </a:pPr>
            <a:endParaRPr lang="sv-SE" dirty="0"/>
          </a:p>
          <a:p>
            <a:r>
              <a:rPr lang="sv-SE" sz="2000" dirty="0"/>
              <a:t>Öka förståelsen för hur grupper och individer identifierar sig.</a:t>
            </a:r>
          </a:p>
          <a:p>
            <a:pPr marL="109728" indent="0">
              <a:buNone/>
            </a:pPr>
            <a:endParaRPr lang="sv-SE" sz="2000" dirty="0"/>
          </a:p>
          <a:p>
            <a:r>
              <a:rPr lang="sv-SE" sz="2000" dirty="0"/>
              <a:t>Öka förståelsen för vilka grupper som existerar i samhället</a:t>
            </a:r>
          </a:p>
          <a:p>
            <a:endParaRPr lang="sv-SE" sz="2000" dirty="0"/>
          </a:p>
          <a:p>
            <a:r>
              <a:rPr lang="sv-SE" sz="2000" dirty="0"/>
              <a:t>Öka förståelsen för dessa gruppers betydelse för individens identitet och sociala relation</a:t>
            </a:r>
          </a:p>
          <a:p>
            <a:endParaRPr lang="sv-SE" sz="2000" dirty="0"/>
          </a:p>
          <a:p>
            <a:r>
              <a:rPr lang="sv-SE" sz="2000" dirty="0"/>
              <a:t>Öka förståelsen för gruppens påverkan </a:t>
            </a:r>
            <a:r>
              <a:rPr lang="sv-SE" sz="2000"/>
              <a:t>på individens </a:t>
            </a:r>
            <a:r>
              <a:rPr lang="sv-SE" sz="2000" dirty="0"/>
              <a:t>roll i samhället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Lektionens syfte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8ACBEA4-471F-E24D-A563-23B79EF7F5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14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Läs texten om Barbara som finns på!</a:t>
            </a:r>
          </a:p>
          <a:p>
            <a:endParaRPr lang="sv-SE" dirty="0"/>
          </a:p>
          <a:p>
            <a:r>
              <a:rPr lang="sv-SE" dirty="0"/>
              <a:t>Barbara beskriver sig själv med hjälp av kategorier, nu ska vi ha en liten tävling!</a:t>
            </a:r>
          </a:p>
          <a:p>
            <a:endParaRPr lang="sv-SE" dirty="0"/>
          </a:p>
          <a:p>
            <a:pPr marL="109728" indent="0">
              <a:buNone/>
            </a:pPr>
            <a:r>
              <a:rPr lang="sv-SE" dirty="0"/>
              <a:t>Vilken grupp kan komma på flesta kategorier som Barbara använder?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Individ och klass.</a:t>
            </a:r>
          </a:p>
        </p:txBody>
      </p:sp>
      <p:pic>
        <p:nvPicPr>
          <p:cNvPr id="1026" name="Picture 2" descr="Barbara Ehrenrei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8"/>
            <a:ext cx="19050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72931B05-96CA-544C-8E64-DBCB9078EC8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sv-SE" dirty="0"/>
          </a:p>
          <a:p>
            <a:pPr marL="109728" indent="0">
              <a:buNone/>
            </a:pPr>
            <a:r>
              <a:rPr lang="sv-SE" dirty="0"/>
              <a:t>Lagar</a:t>
            </a:r>
          </a:p>
          <a:p>
            <a:endParaRPr lang="sv-SE" dirty="0"/>
          </a:p>
          <a:p>
            <a:pPr marL="109728" indent="0">
              <a:buNone/>
            </a:pPr>
            <a:r>
              <a:rPr lang="sv-SE" dirty="0"/>
              <a:t>Osynliga</a:t>
            </a:r>
          </a:p>
          <a:p>
            <a:pPr marL="109728" indent="0">
              <a:buNone/>
            </a:pPr>
            <a:r>
              <a:rPr lang="sv-SE" dirty="0"/>
              <a:t>Lagar 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Normer</a:t>
            </a:r>
          </a:p>
        </p:txBody>
      </p:sp>
      <p:sp>
        <p:nvSpPr>
          <p:cNvPr id="4" name="AutoShape 2" descr="https://mail-attachment.googleusercontent.com/attachment?ui=2&amp;ik=2acc84b833&amp;view=att&amp;th=1355c689fef8bc0d&amp;attid=0.1&amp;disp=inline&amp;safe=1&amp;zw&amp;saduie=AG9B_P8bwxapNGihPZjnYmohzW0A&amp;sadet=1328695284732&amp;sads=wBvFkCmbBHMvb88GVuLmr_bxBpg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4" descr="https://mail-attachment.googleusercontent.com/attachment?ui=2&amp;ik=2acc84b833&amp;view=att&amp;th=1355c689fef8bc0d&amp;attid=0.1&amp;disp=inline&amp;safe=1&amp;zw&amp;saduie=AG9B_P8bwxapNGihPZjnYmohzW0A&amp;sadet=1328695284732&amp;sads=wBvFkCmbBHMvb88GVuLmr_bxBpg&amp;sadssc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6" name="AutoShape 6" descr="https://mail-attachment.googleusercontent.com/attachment?ui=2&amp;ik=2acc84b833&amp;view=att&amp;th=1355c689fef8bc0d&amp;attid=0.1&amp;disp=inline&amp;safe=1&amp;zw&amp;saduie=AG9B_P8bwxapNGihPZjnYmohzW0A&amp;sadet=1328695284732&amp;sads=wBvFkCmbBHMvb88GVuLmr_bxBpg&amp;sadssc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7" name="AutoShape 8" descr="https://mail-attachment.googleusercontent.com/attachment?ui=2&amp;ik=2acc84b833&amp;view=att&amp;th=1355c689fef8bc0d&amp;attid=0.1&amp;disp=inline&amp;safe=1&amp;zw&amp;saduie=AG9B_P8bwxapNGihPZjnYmohzW0A&amp;sadet=1328695284732&amp;sads=wBvFkCmbBHMvb88GVuLmr_bxBpg&amp;sadssc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8" name="AutoShape 10" descr="https://mail-attachment.googleusercontent.com/attachment?ui=2&amp;ik=2acc84b833&amp;view=att&amp;th=1355c689fef8bc0d&amp;attid=0.1&amp;disp=inline&amp;safe=1&amp;zw&amp;saduie=AG9B_P8bwxapNGihPZjnYmohzW0A&amp;sadet=1328695284732&amp;sads=wBvFkCmbBHMvb88GVuLmr_bxBpg&amp;sadssc=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9" name="AutoShape 12" descr="https://mail-attachment.googleusercontent.com/attachment?ui=2&amp;ik=2acc84b833&amp;view=att&amp;th=1355c689fef8bc0d&amp;attid=0.1&amp;disp=inline&amp;safe=1&amp;zw&amp;saduie=AG9B_P8bwxapNGihPZjnYmohzW0A&amp;sadet=1328695284732&amp;sads=wBvFkCmbBHMvb88GVuLmr_bxBpg&amp;sadssc=1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44" y="1556792"/>
            <a:ext cx="6351163" cy="476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D6D2110B-C53A-FA4B-9EE2-2E08E24D882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dirty="0"/>
              <a:t>Jag vill nu att du tillsammans med din bänkgranne diskuterar följande.</a:t>
            </a:r>
          </a:p>
          <a:p>
            <a:endParaRPr lang="sv-SE" dirty="0"/>
          </a:p>
          <a:p>
            <a:r>
              <a:rPr lang="sv-SE" dirty="0"/>
              <a:t>Vilka kategorier/grupper tillhör ni?</a:t>
            </a:r>
          </a:p>
          <a:p>
            <a:endParaRPr lang="sv-SE" dirty="0"/>
          </a:p>
          <a:p>
            <a:r>
              <a:rPr lang="sv-SE" dirty="0"/>
              <a:t>Vilka normer finns i dessa grupper?</a:t>
            </a:r>
          </a:p>
          <a:p>
            <a:endParaRPr lang="sv-SE" dirty="0"/>
          </a:p>
          <a:p>
            <a:r>
              <a:rPr lang="sv-SE" dirty="0"/>
              <a:t>Kan ni tillsammans komma på några normer som råder i ett klassrum?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Uppgift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35BC47C6-9239-9548-BF5C-A41A6E1C8C4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38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Enligt NE är det samma sak som medborgarskap.</a:t>
            </a:r>
          </a:p>
          <a:p>
            <a:endParaRPr lang="sv-SE" dirty="0"/>
          </a:p>
          <a:p>
            <a:r>
              <a:rPr lang="sv-SE" dirty="0"/>
              <a:t>Två huvudprinciper!</a:t>
            </a:r>
          </a:p>
          <a:p>
            <a:r>
              <a:rPr lang="sv-SE" dirty="0"/>
              <a:t>Härstamningsprincipen – rättigheter </a:t>
            </a:r>
            <a:r>
              <a:rPr lang="sv-SE" dirty="0" err="1"/>
              <a:t>pga</a:t>
            </a:r>
            <a:r>
              <a:rPr lang="sv-SE" dirty="0"/>
              <a:t> blodsband</a:t>
            </a:r>
          </a:p>
          <a:p>
            <a:r>
              <a:rPr lang="sv-SE" dirty="0"/>
              <a:t>Territorialprincipen  - </a:t>
            </a:r>
            <a:r>
              <a:rPr lang="sv-SE" dirty="0" err="1"/>
              <a:t>rättighetrer</a:t>
            </a:r>
            <a:r>
              <a:rPr lang="sv-SE" dirty="0"/>
              <a:t> </a:t>
            </a:r>
            <a:r>
              <a:rPr lang="sv-SE" dirty="0" err="1"/>
              <a:t>pga</a:t>
            </a:r>
            <a:r>
              <a:rPr lang="sv-SE" dirty="0"/>
              <a:t> födelseorten.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Nationalitet</a:t>
            </a:r>
          </a:p>
        </p:txBody>
      </p:sp>
      <p:pic>
        <p:nvPicPr>
          <p:cNvPr id="2050" name="Picture 2" descr="http://t1.gstatic.com/images?q=tbn:ANd9GcTFSbr4AcbmVOS3aiKolGTZbfL6_qc_kcXTcSR7k5eNPyk_0k9fi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08518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37D2088F-C081-4A48-8D39-690EC03DAF6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7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dirty="0"/>
              <a:t>Diskutera med din bänkgranne vad ni tror krävs för att bli svensk medborgare. </a:t>
            </a:r>
          </a:p>
          <a:p>
            <a:pPr marL="109728" indent="0">
              <a:buNone/>
            </a:pPr>
            <a:endParaRPr lang="sv-SE" dirty="0"/>
          </a:p>
          <a:p>
            <a:r>
              <a:rPr lang="sv-SE" dirty="0"/>
              <a:t>Försök enas kring några krav som ni tror gäller för att bli svensk medborgare men även runt sådana krav som ni själva tycker borde gälla. </a:t>
            </a:r>
          </a:p>
          <a:p>
            <a:pPr marL="109728" indent="0">
              <a:buNone/>
            </a:pPr>
            <a:endParaRPr lang="sv-SE" dirty="0"/>
          </a:p>
          <a:p>
            <a:r>
              <a:rPr lang="sv-SE" dirty="0"/>
              <a:t>Fundera även på vad det innebär att bli svensk medborgare. </a:t>
            </a:r>
          </a:p>
          <a:p>
            <a:pPr marL="109728" indent="0">
              <a:buNone/>
            </a:pPr>
            <a:endParaRPr lang="sv-SE" dirty="0"/>
          </a:p>
          <a:p>
            <a:endParaRPr lang="sv-SE" dirty="0"/>
          </a:p>
          <a:p>
            <a:pPr marL="109728" indent="0">
              <a:buNone/>
            </a:pP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gäller i Sverige?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D7021BEE-BE47-3741-8EA2-478A20A588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sv-SE" dirty="0"/>
              <a:t>Etnicitet: en känsla av samhörighet knuten till det vi brukar definiera som kultur, språk, religion, traditioner. 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Nationalitet och Etnicitet</a:t>
            </a:r>
          </a:p>
        </p:txBody>
      </p:sp>
      <p:pic>
        <p:nvPicPr>
          <p:cNvPr id="1026" name="Picture 2" descr="http://alovelyworld.com/webusa/gimage/gny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4954513" cy="346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95D1011-19E2-6647-9EC0-65D0DF0B76C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5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Tänk på vad det innebär att vara ”svensk”.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Läs texten ”typiskt svenskt” och försök lösa de uppgifter som finns till uppgiften.</a:t>
            </a:r>
          </a:p>
          <a:p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Etnicitet.</a:t>
            </a:r>
          </a:p>
        </p:txBody>
      </p:sp>
      <p:pic>
        <p:nvPicPr>
          <p:cNvPr id="3074" name="Picture 2" descr="http://t0.gstatic.com/images?q=tbn:ANd9GcSK8jUTXCU0kd1iUfPuXeXsY4c-LFusxpBGyTkYodlnzYTORsd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3.gstatic.com/images?q=tbn:ANd9GcTJftoZwOaiP-9G6ab0vorSt0CuYOaVkMjokDCuS0cqavAkxtX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51374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A870D8E-C968-4749-A055-DBB918C100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60648"/>
            <a:ext cx="1727835" cy="56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78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leri">
  <a:themeElements>
    <a:clrScheme name="Galleri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aller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1009</TotalTime>
  <Words>377</Words>
  <Application>Microsoft Macintosh PowerPoint</Application>
  <PresentationFormat>Bildspel på skärmen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8" baseType="lpstr">
      <vt:lpstr>Lucida Sans Unicode</vt:lpstr>
      <vt:lpstr>Verdana</vt:lpstr>
      <vt:lpstr>Wingdings 2</vt:lpstr>
      <vt:lpstr>Wingdings 3</vt:lpstr>
      <vt:lpstr>Galleri</vt:lpstr>
      <vt:lpstr>Individ och Identitet</vt:lpstr>
      <vt:lpstr>Lektionens syfte</vt:lpstr>
      <vt:lpstr>Individ och klass.</vt:lpstr>
      <vt:lpstr>Normer</vt:lpstr>
      <vt:lpstr>Uppgift</vt:lpstr>
      <vt:lpstr>Nationalitet</vt:lpstr>
      <vt:lpstr>Vad gäller i Sverige?</vt:lpstr>
      <vt:lpstr>Nationalitet och Etnicitet</vt:lpstr>
      <vt:lpstr>Etnicitet.</vt:lpstr>
      <vt:lpstr>Etnicitetens roll i samhället</vt:lpstr>
      <vt:lpstr>Samhällsklass</vt:lpstr>
      <vt:lpstr>Hur förklaras samhällsklass</vt:lpstr>
      <vt:lpstr>Uppgift!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 och Klass</dc:title>
  <dc:creator>Reserv</dc:creator>
  <cp:lastModifiedBy>Elias Glaveby</cp:lastModifiedBy>
  <cp:revision>51</cp:revision>
  <dcterms:created xsi:type="dcterms:W3CDTF">2012-02-08T09:44:23Z</dcterms:created>
  <dcterms:modified xsi:type="dcterms:W3CDTF">2018-05-29T13:31:07Z</dcterms:modified>
</cp:coreProperties>
</file>